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10287000" cx="18288000"/>
  <p:notesSz cx="6858000" cy="9144000"/>
  <p:embeddedFontLst>
    <p:embeddedFont>
      <p:font typeface="Fraunces"/>
      <p:regular r:id="rId45"/>
      <p:bold r:id="rId46"/>
      <p:italic r:id="rId47"/>
      <p:boldItalic r:id="rId48"/>
    </p:embeddedFont>
    <p:embeddedFont>
      <p:font typeface="Proxima Nova"/>
      <p:bold r:id="rId49"/>
      <p:boldItalic r:id="rId50"/>
    </p:embeddedFont>
    <p:embeddedFont>
      <p:font typeface="Arimo"/>
      <p:regular r:id="rId51"/>
      <p:bold r:id="rId52"/>
      <p:italic r:id="rId53"/>
      <p:boldItalic r:id="rId54"/>
    </p:embeddedFont>
    <p:embeddedFont>
      <p:font typeface="Noto Sans"/>
      <p:bold r:id="rId55"/>
      <p:boldItalic r:id="rId56"/>
    </p:embeddedFont>
    <p:embeddedFont>
      <p:font typeface="Proxima Nova Extrabold"/>
      <p:bold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2" roundtripDataSignature="AMtx7miNR0EsTweZL/5S1K/QsNR7rnE2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Fraunces-bold.fntdata"/><Relationship Id="rId45" Type="http://schemas.openxmlformats.org/officeDocument/2006/relationships/font" Target="fonts/Fraunce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raunces-boldItalic.fntdata"/><Relationship Id="rId47" Type="http://schemas.openxmlformats.org/officeDocument/2006/relationships/font" Target="fonts/Fraunces-italic.fntdata"/><Relationship Id="rId49"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rimo-regular.fntdata"/><Relationship Id="rId50" Type="http://schemas.openxmlformats.org/officeDocument/2006/relationships/font" Target="fonts/ProximaNova-boldItalic.fntdata"/><Relationship Id="rId53" Type="http://schemas.openxmlformats.org/officeDocument/2006/relationships/font" Target="fonts/Arimo-italic.fntdata"/><Relationship Id="rId52" Type="http://schemas.openxmlformats.org/officeDocument/2006/relationships/font" Target="fonts/Arimo-bold.fntdata"/><Relationship Id="rId11" Type="http://schemas.openxmlformats.org/officeDocument/2006/relationships/slide" Target="slides/slide6.xml"/><Relationship Id="rId55" Type="http://schemas.openxmlformats.org/officeDocument/2006/relationships/font" Target="fonts/NotoSans-bold.fntdata"/><Relationship Id="rId10" Type="http://schemas.openxmlformats.org/officeDocument/2006/relationships/slide" Target="slides/slide5.xml"/><Relationship Id="rId54" Type="http://schemas.openxmlformats.org/officeDocument/2006/relationships/font" Target="fonts/Arimo-boldItalic.fntdata"/><Relationship Id="rId13" Type="http://schemas.openxmlformats.org/officeDocument/2006/relationships/slide" Target="slides/slide8.xml"/><Relationship Id="rId57" Type="http://schemas.openxmlformats.org/officeDocument/2006/relationships/font" Target="fonts/ProximaNovaExtrabold-bold.fntdata"/><Relationship Id="rId12" Type="http://schemas.openxmlformats.org/officeDocument/2006/relationships/slide" Target="slides/slide7.xml"/><Relationship Id="rId56" Type="http://schemas.openxmlformats.org/officeDocument/2006/relationships/font" Target="fonts/NotoSans-boldItalic.fntdata"/><Relationship Id="rId15" Type="http://schemas.openxmlformats.org/officeDocument/2006/relationships/slide" Target="slides/slide10.xml"/><Relationship Id="rId59" Type="http://schemas.openxmlformats.org/officeDocument/2006/relationships/font" Target="fonts/OpenSans-bold.fntdata"/><Relationship Id="rId14" Type="http://schemas.openxmlformats.org/officeDocument/2006/relationships/slide" Target="slides/slide9.xml"/><Relationship Id="rId58" Type="http://schemas.openxmlformats.org/officeDocument/2006/relationships/font" Target="fonts/Ope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4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4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4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4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9"/>
          <p:cNvSpPr/>
          <p:nvPr>
            <p:ph idx="2" type="pic"/>
          </p:nvPr>
        </p:nvSpPr>
        <p:spPr>
          <a:xfrm>
            <a:off x="1792288" y="612775"/>
            <a:ext cx="5486400" cy="4114800"/>
          </a:xfrm>
          <a:prstGeom prst="rect">
            <a:avLst/>
          </a:prstGeom>
          <a:noFill/>
          <a:ln>
            <a:noFill/>
          </a:ln>
        </p:spPr>
      </p:sp>
      <p:sp>
        <p:nvSpPr>
          <p:cNvPr id="64" name="Google Shape;64;p4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4.png"/><Relationship Id="rId7"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50.png"/><Relationship Id="rId7"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gamma.app/?utm_source=made-with-gamma" TargetMode="External"/><Relationship Id="rId4" Type="http://schemas.openxmlformats.org/officeDocument/2006/relationships/image" Target="../media/image54.png"/><Relationship Id="rId5" Type="http://schemas.openxmlformats.org/officeDocument/2006/relationships/image" Target="../media/image48.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38.png"/><Relationship Id="rId5"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63.png"/><Relationship Id="rId5" Type="http://schemas.openxmlformats.org/officeDocument/2006/relationships/image" Target="../media/image45.png"/><Relationship Id="rId6"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65.png"/><Relationship Id="rId5"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7.jpg"/><Relationship Id="rId5" Type="http://schemas.openxmlformats.org/officeDocument/2006/relationships/image" Target="../media/image9.jpg"/><Relationship Id="rId6" Type="http://schemas.openxmlformats.org/officeDocument/2006/relationships/image" Target="../media/image18.jpg"/><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83" name="Shape 83"/>
        <p:cNvGrpSpPr/>
        <p:nvPr/>
      </p:nvGrpSpPr>
      <p:grpSpPr>
        <a:xfrm>
          <a:off x="0" y="0"/>
          <a:ext cx="0" cy="0"/>
          <a:chOff x="0" y="0"/>
          <a:chExt cx="0" cy="0"/>
        </a:xfrm>
      </p:grpSpPr>
      <p:sp>
        <p:nvSpPr>
          <p:cNvPr id="84" name="Google Shape;84;p1"/>
          <p:cNvSpPr/>
          <p:nvPr/>
        </p:nvSpPr>
        <p:spPr>
          <a:xfrm flipH="1" rot="10800000">
            <a:off x="0" y="-57150"/>
            <a:ext cx="6229350" cy="6229350"/>
          </a:xfrm>
          <a:custGeom>
            <a:rect b="b" l="l" r="r" t="t"/>
            <a:pathLst>
              <a:path extrusionOk="0" h="6229350" w="6229350">
                <a:moveTo>
                  <a:pt x="0" y="6229350"/>
                </a:moveTo>
                <a:lnTo>
                  <a:pt x="6229350" y="6229350"/>
                </a:lnTo>
                <a:lnTo>
                  <a:pt x="6229350" y="0"/>
                </a:lnTo>
                <a:lnTo>
                  <a:pt x="0" y="0"/>
                </a:lnTo>
                <a:lnTo>
                  <a:pt x="0" y="6229350"/>
                </a:lnTo>
                <a:close/>
              </a:path>
            </a:pathLst>
          </a:custGeom>
          <a:blipFill rotWithShape="1">
            <a:blip r:embed="rId3">
              <a:alphaModFix/>
            </a:blip>
            <a:stretch>
              <a:fillRect b="0" l="0" r="0" t="0"/>
            </a:stretch>
          </a:blipFill>
          <a:ln>
            <a:noFill/>
          </a:ln>
        </p:spPr>
      </p:sp>
      <p:sp>
        <p:nvSpPr>
          <p:cNvPr id="85" name="Google Shape;85;p1"/>
          <p:cNvSpPr txBox="1"/>
          <p:nvPr/>
        </p:nvSpPr>
        <p:spPr>
          <a:xfrm>
            <a:off x="3657600" y="2667000"/>
            <a:ext cx="11316156" cy="3439794"/>
          </a:xfrm>
          <a:prstGeom prst="rect">
            <a:avLst/>
          </a:prstGeom>
          <a:noFill/>
          <a:ln>
            <a:noFill/>
          </a:ln>
        </p:spPr>
        <p:txBody>
          <a:bodyPr anchorCtr="0" anchor="t" bIns="0" lIns="0" spcFirstLastPara="1" rIns="0" wrap="square" tIns="0">
            <a:spAutoFit/>
          </a:bodyPr>
          <a:lstStyle/>
          <a:p>
            <a:pPr indent="0" lvl="0" marL="0" marR="0" rtl="0" algn="ctr">
              <a:lnSpc>
                <a:spcPct val="79996"/>
              </a:lnSpc>
              <a:spcBef>
                <a:spcPts val="0"/>
              </a:spcBef>
              <a:spcAft>
                <a:spcPts val="0"/>
              </a:spcAft>
              <a:buNone/>
            </a:pPr>
            <a:r>
              <a:rPr b="1" i="0" lang="en-US" sz="15962" u="none" cap="none" strike="noStrike">
                <a:solidFill>
                  <a:srgbClr val="F1F6F9"/>
                </a:solidFill>
                <a:latin typeface="Proxima Nova Extrabold"/>
                <a:ea typeface="Proxima Nova Extrabold"/>
                <a:cs typeface="Proxima Nova Extrabold"/>
                <a:sym typeface="Proxima Nova Extrabold"/>
              </a:rPr>
              <a:t>FINAL</a:t>
            </a:r>
            <a:endParaRPr/>
          </a:p>
          <a:p>
            <a:pPr indent="0" lvl="0" marL="0" marR="0" rtl="0" algn="ctr">
              <a:lnSpc>
                <a:spcPct val="79996"/>
              </a:lnSpc>
              <a:spcBef>
                <a:spcPts val="0"/>
              </a:spcBef>
              <a:spcAft>
                <a:spcPts val="0"/>
              </a:spcAft>
              <a:buNone/>
            </a:pPr>
            <a:r>
              <a:rPr b="1" i="0" lang="en-US" sz="15962" u="none" cap="none" strike="noStrike">
                <a:solidFill>
                  <a:srgbClr val="F1F6F9"/>
                </a:solidFill>
                <a:latin typeface="Proxima Nova Extrabold"/>
                <a:ea typeface="Proxima Nova Extrabold"/>
                <a:cs typeface="Proxima Nova Extrabold"/>
                <a:sym typeface="Proxima Nova Extrabold"/>
              </a:rPr>
              <a:t>PROJECT</a:t>
            </a:r>
            <a:endParaRPr/>
          </a:p>
        </p:txBody>
      </p:sp>
      <p:sp>
        <p:nvSpPr>
          <p:cNvPr id="86" name="Google Shape;86;p1"/>
          <p:cNvSpPr txBox="1"/>
          <p:nvPr/>
        </p:nvSpPr>
        <p:spPr>
          <a:xfrm>
            <a:off x="4465120" y="6040119"/>
            <a:ext cx="9701117" cy="270623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855" u="none" cap="none" strike="noStrike">
                <a:solidFill>
                  <a:srgbClr val="F1F6F9"/>
                </a:solidFill>
                <a:latin typeface="Arial"/>
                <a:ea typeface="Arial"/>
                <a:cs typeface="Arial"/>
                <a:sym typeface="Arial"/>
              </a:rPr>
              <a:t>Lương Đức Hùng</a:t>
            </a:r>
            <a:endParaRPr/>
          </a:p>
          <a:p>
            <a:pPr indent="0" lvl="0" marL="0" marR="0" rtl="0" algn="ctr">
              <a:lnSpc>
                <a:spcPct val="140000"/>
              </a:lnSpc>
              <a:spcBef>
                <a:spcPts val="0"/>
              </a:spcBef>
              <a:spcAft>
                <a:spcPts val="0"/>
              </a:spcAft>
              <a:buNone/>
            </a:pPr>
            <a:r>
              <a:rPr b="0" i="0" lang="en-US" sz="3855" u="none" cap="none" strike="noStrike">
                <a:solidFill>
                  <a:srgbClr val="F1F6F9"/>
                </a:solidFill>
                <a:latin typeface="Arial"/>
                <a:ea typeface="Arial"/>
                <a:cs typeface="Arial"/>
                <a:sym typeface="Arial"/>
              </a:rPr>
              <a:t>Chu Minh Quân</a:t>
            </a:r>
            <a:endParaRPr/>
          </a:p>
          <a:p>
            <a:pPr indent="0" lvl="0" marL="0" marR="0" rtl="0" algn="ctr">
              <a:lnSpc>
                <a:spcPct val="140000"/>
              </a:lnSpc>
              <a:spcBef>
                <a:spcPts val="0"/>
              </a:spcBef>
              <a:spcAft>
                <a:spcPts val="0"/>
              </a:spcAft>
              <a:buNone/>
            </a:pPr>
            <a:r>
              <a:rPr b="0" i="0" lang="en-US" sz="3855" u="none" cap="none" strike="noStrike">
                <a:solidFill>
                  <a:srgbClr val="F1F6F9"/>
                </a:solidFill>
                <a:latin typeface="Arial"/>
                <a:ea typeface="Arial"/>
                <a:cs typeface="Arial"/>
                <a:sym typeface="Arial"/>
              </a:rPr>
              <a:t>Nguyễn Quốc Việt</a:t>
            </a:r>
            <a:endParaRPr/>
          </a:p>
          <a:p>
            <a:pPr indent="0" lvl="0" marL="0" marR="0" rtl="0" algn="ctr">
              <a:lnSpc>
                <a:spcPct val="140000"/>
              </a:lnSpc>
              <a:spcBef>
                <a:spcPts val="0"/>
              </a:spcBef>
              <a:spcAft>
                <a:spcPts val="0"/>
              </a:spcAft>
              <a:buNone/>
            </a:pPr>
            <a:r>
              <a:rPr b="0" i="0" lang="en-US" sz="3855" u="none" cap="none" strike="noStrike">
                <a:solidFill>
                  <a:srgbClr val="F1F6F9"/>
                </a:solidFill>
                <a:latin typeface="Arial"/>
                <a:ea typeface="Arial"/>
                <a:cs typeface="Arial"/>
                <a:sym typeface="Arial"/>
              </a:rPr>
              <a:t>Vũ Tuấn Anh</a:t>
            </a:r>
            <a:endParaRPr/>
          </a:p>
        </p:txBody>
      </p:sp>
      <p:sp>
        <p:nvSpPr>
          <p:cNvPr id="87" name="Google Shape;87;p1"/>
          <p:cNvSpPr/>
          <p:nvPr/>
        </p:nvSpPr>
        <p:spPr>
          <a:xfrm>
            <a:off x="0" y="6172200"/>
            <a:ext cx="4848071" cy="4114800"/>
          </a:xfrm>
          <a:custGeom>
            <a:rect b="b" l="l" r="r" t="t"/>
            <a:pathLst>
              <a:path extrusionOk="0" h="4114800" w="4848071">
                <a:moveTo>
                  <a:pt x="0" y="0"/>
                </a:moveTo>
                <a:lnTo>
                  <a:pt x="4848071" y="0"/>
                </a:lnTo>
                <a:lnTo>
                  <a:pt x="4848071" y="4114800"/>
                </a:lnTo>
                <a:lnTo>
                  <a:pt x="0" y="4114800"/>
                </a:lnTo>
                <a:lnTo>
                  <a:pt x="0" y="0"/>
                </a:lnTo>
                <a:close/>
              </a:path>
            </a:pathLst>
          </a:custGeom>
          <a:blipFill rotWithShape="1">
            <a:blip r:embed="rId4">
              <a:alphaModFix/>
            </a:blip>
            <a:stretch>
              <a:fillRect b="0" l="0" r="0" t="0"/>
            </a:stretch>
          </a:blipFill>
          <a:ln>
            <a:noFill/>
          </a:ln>
        </p:spPr>
      </p:sp>
      <p:sp>
        <p:nvSpPr>
          <p:cNvPr id="88" name="Google Shape;88;p1"/>
          <p:cNvSpPr/>
          <p:nvPr/>
        </p:nvSpPr>
        <p:spPr>
          <a:xfrm rot="10800000">
            <a:off x="13439929" y="0"/>
            <a:ext cx="4848071" cy="4114800"/>
          </a:xfrm>
          <a:custGeom>
            <a:rect b="b" l="l" r="r" t="t"/>
            <a:pathLst>
              <a:path extrusionOk="0" h="4114800" w="4848071">
                <a:moveTo>
                  <a:pt x="4848071" y="4114800"/>
                </a:moveTo>
                <a:lnTo>
                  <a:pt x="0" y="4114800"/>
                </a:lnTo>
                <a:lnTo>
                  <a:pt x="0" y="0"/>
                </a:lnTo>
                <a:lnTo>
                  <a:pt x="4848071" y="0"/>
                </a:lnTo>
                <a:lnTo>
                  <a:pt x="4848071" y="4114800"/>
                </a:lnTo>
                <a:close/>
              </a:path>
            </a:pathLst>
          </a:custGeom>
          <a:blipFill rotWithShape="1">
            <a:blip r:embed="rId4">
              <a:alphaModFix/>
            </a:blip>
            <a:stretch>
              <a:fillRect b="0" l="0" r="0" t="0"/>
            </a:stretch>
          </a:blipFill>
          <a:ln>
            <a:noFill/>
          </a:ln>
        </p:spPr>
      </p:sp>
      <p:sp>
        <p:nvSpPr>
          <p:cNvPr id="89" name="Google Shape;89;p1"/>
          <p:cNvSpPr/>
          <p:nvPr/>
        </p:nvSpPr>
        <p:spPr>
          <a:xfrm flipH="1">
            <a:off x="12058650" y="4143375"/>
            <a:ext cx="6229350" cy="6229350"/>
          </a:xfrm>
          <a:custGeom>
            <a:rect b="b" l="l" r="r" t="t"/>
            <a:pathLst>
              <a:path extrusionOk="0" h="6229350" w="6229350">
                <a:moveTo>
                  <a:pt x="6229350" y="0"/>
                </a:moveTo>
                <a:lnTo>
                  <a:pt x="0" y="0"/>
                </a:lnTo>
                <a:lnTo>
                  <a:pt x="0" y="6229350"/>
                </a:lnTo>
                <a:lnTo>
                  <a:pt x="6229350" y="6229350"/>
                </a:lnTo>
                <a:lnTo>
                  <a:pt x="6229350" y="0"/>
                </a:lnTo>
                <a:close/>
              </a:path>
            </a:pathLst>
          </a:custGeom>
          <a:blipFill rotWithShape="1">
            <a:blip r:embed="rId3">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200" name="Shape 200"/>
        <p:cNvGrpSpPr/>
        <p:nvPr/>
      </p:nvGrpSpPr>
      <p:grpSpPr>
        <a:xfrm>
          <a:off x="0" y="0"/>
          <a:ext cx="0" cy="0"/>
          <a:chOff x="0" y="0"/>
          <a:chExt cx="0" cy="0"/>
        </a:xfrm>
      </p:grpSpPr>
      <p:sp>
        <p:nvSpPr>
          <p:cNvPr id="201" name="Google Shape;201;p10"/>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202" name="Google Shape;202;p10"/>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203" name="Google Shape;203;p10"/>
          <p:cNvGrpSpPr/>
          <p:nvPr/>
        </p:nvGrpSpPr>
        <p:grpSpPr>
          <a:xfrm>
            <a:off x="1028700" y="922658"/>
            <a:ext cx="16230600" cy="8335642"/>
            <a:chOff x="0" y="-38100"/>
            <a:chExt cx="4274726" cy="2195395"/>
          </a:xfrm>
        </p:grpSpPr>
        <p:sp>
          <p:nvSpPr>
            <p:cNvPr id="204" name="Google Shape;204;p10"/>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6" name="Google Shape;206;p10"/>
          <p:cNvSpPr txBox="1"/>
          <p:nvPr/>
        </p:nvSpPr>
        <p:spPr>
          <a:xfrm>
            <a:off x="1599139" y="1689101"/>
            <a:ext cx="6933192"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Methodology</a:t>
            </a:r>
            <a:endParaRPr/>
          </a:p>
        </p:txBody>
      </p:sp>
      <p:sp>
        <p:nvSpPr>
          <p:cNvPr id="207" name="Google Shape;207;p10"/>
          <p:cNvSpPr/>
          <p:nvPr/>
        </p:nvSpPr>
        <p:spPr>
          <a:xfrm>
            <a:off x="1066800" y="1905000"/>
            <a:ext cx="16154400" cy="8077200"/>
          </a:xfrm>
          <a:custGeom>
            <a:rect b="b" l="l" r="r" t="t"/>
            <a:pathLst>
              <a:path extrusionOk="0" h="8077200" w="16154400">
                <a:moveTo>
                  <a:pt x="0" y="0"/>
                </a:moveTo>
                <a:lnTo>
                  <a:pt x="16154400" y="0"/>
                </a:lnTo>
                <a:lnTo>
                  <a:pt x="16154400" y="8077200"/>
                </a:lnTo>
                <a:lnTo>
                  <a:pt x="0" y="807720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211" name="Shape 211"/>
        <p:cNvGrpSpPr/>
        <p:nvPr/>
      </p:nvGrpSpPr>
      <p:grpSpPr>
        <a:xfrm>
          <a:off x="0" y="0"/>
          <a:ext cx="0" cy="0"/>
          <a:chOff x="0" y="0"/>
          <a:chExt cx="0" cy="0"/>
        </a:xfrm>
      </p:grpSpPr>
      <p:sp>
        <p:nvSpPr>
          <p:cNvPr id="212" name="Google Shape;212;p11"/>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213" name="Google Shape;213;p11"/>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214" name="Google Shape;214;p11"/>
          <p:cNvGrpSpPr/>
          <p:nvPr/>
        </p:nvGrpSpPr>
        <p:grpSpPr>
          <a:xfrm>
            <a:off x="1038225" y="922658"/>
            <a:ext cx="16230600" cy="8335642"/>
            <a:chOff x="0" y="-38100"/>
            <a:chExt cx="4274726" cy="2195395"/>
          </a:xfrm>
        </p:grpSpPr>
        <p:sp>
          <p:nvSpPr>
            <p:cNvPr id="215" name="Google Shape;215;p11"/>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7" name="Google Shape;217;p11"/>
          <p:cNvSpPr/>
          <p:nvPr/>
        </p:nvSpPr>
        <p:spPr>
          <a:xfrm>
            <a:off x="9144000" y="2366848"/>
            <a:ext cx="2517671" cy="2521642"/>
          </a:xfrm>
          <a:custGeom>
            <a:rect b="b" l="l" r="r" t="t"/>
            <a:pathLst>
              <a:path extrusionOk="0" h="2521642" w="2517671">
                <a:moveTo>
                  <a:pt x="0" y="0"/>
                </a:moveTo>
                <a:lnTo>
                  <a:pt x="2517671" y="0"/>
                </a:lnTo>
                <a:lnTo>
                  <a:pt x="2517671" y="2521642"/>
                </a:lnTo>
                <a:lnTo>
                  <a:pt x="0" y="2521642"/>
                </a:lnTo>
                <a:lnTo>
                  <a:pt x="0" y="0"/>
                </a:lnTo>
                <a:close/>
              </a:path>
            </a:pathLst>
          </a:custGeom>
          <a:blipFill rotWithShape="1">
            <a:blip r:embed="rId4">
              <a:alphaModFix/>
            </a:blip>
            <a:stretch>
              <a:fillRect b="0" l="0" r="0" t="0"/>
            </a:stretch>
          </a:blipFill>
          <a:ln>
            <a:noFill/>
          </a:ln>
        </p:spPr>
      </p:sp>
      <p:sp>
        <p:nvSpPr>
          <p:cNvPr id="218" name="Google Shape;218;p11"/>
          <p:cNvSpPr/>
          <p:nvPr/>
        </p:nvSpPr>
        <p:spPr>
          <a:xfrm>
            <a:off x="13579983" y="2366848"/>
            <a:ext cx="2509710" cy="2521642"/>
          </a:xfrm>
          <a:custGeom>
            <a:rect b="b" l="l" r="r" t="t"/>
            <a:pathLst>
              <a:path extrusionOk="0" h="2521642" w="2509710">
                <a:moveTo>
                  <a:pt x="0" y="0"/>
                </a:moveTo>
                <a:lnTo>
                  <a:pt x="2509710" y="0"/>
                </a:lnTo>
                <a:lnTo>
                  <a:pt x="2509710" y="2521642"/>
                </a:lnTo>
                <a:lnTo>
                  <a:pt x="0" y="2521642"/>
                </a:lnTo>
                <a:lnTo>
                  <a:pt x="0" y="0"/>
                </a:lnTo>
                <a:close/>
              </a:path>
            </a:pathLst>
          </a:custGeom>
          <a:blipFill rotWithShape="1">
            <a:blip r:embed="rId5">
              <a:alphaModFix/>
            </a:blip>
            <a:stretch>
              <a:fillRect b="0" l="0" r="0" t="0"/>
            </a:stretch>
          </a:blipFill>
          <a:ln>
            <a:noFill/>
          </a:ln>
        </p:spPr>
      </p:sp>
      <p:cxnSp>
        <p:nvCxnSpPr>
          <p:cNvPr id="219" name="Google Shape;219;p11"/>
          <p:cNvCxnSpPr/>
          <p:nvPr/>
        </p:nvCxnSpPr>
        <p:spPr>
          <a:xfrm>
            <a:off x="12236850" y="3608619"/>
            <a:ext cx="767954" cy="0"/>
          </a:xfrm>
          <a:prstGeom prst="straightConnector1">
            <a:avLst/>
          </a:prstGeom>
          <a:noFill/>
          <a:ln cap="flat" cmpd="sng" w="38100">
            <a:solidFill>
              <a:srgbClr val="000000"/>
            </a:solidFill>
            <a:prstDash val="solid"/>
            <a:round/>
            <a:headEnd len="sm" w="sm" type="none"/>
            <a:tailEnd len="med" w="med" type="stealth"/>
          </a:ln>
        </p:spPr>
      </p:cxnSp>
      <p:sp>
        <p:nvSpPr>
          <p:cNvPr id="220" name="Google Shape;220;p11"/>
          <p:cNvSpPr/>
          <p:nvPr/>
        </p:nvSpPr>
        <p:spPr>
          <a:xfrm>
            <a:off x="8928155" y="5080777"/>
            <a:ext cx="2978030" cy="3001414"/>
          </a:xfrm>
          <a:custGeom>
            <a:rect b="b" l="l" r="r" t="t"/>
            <a:pathLst>
              <a:path extrusionOk="0" h="3001414" w="2978030">
                <a:moveTo>
                  <a:pt x="0" y="0"/>
                </a:moveTo>
                <a:lnTo>
                  <a:pt x="2978030" y="0"/>
                </a:lnTo>
                <a:lnTo>
                  <a:pt x="2978030" y="3001414"/>
                </a:lnTo>
                <a:lnTo>
                  <a:pt x="0" y="3001414"/>
                </a:lnTo>
                <a:lnTo>
                  <a:pt x="0" y="0"/>
                </a:lnTo>
                <a:close/>
              </a:path>
            </a:pathLst>
          </a:custGeom>
          <a:blipFill rotWithShape="1">
            <a:blip r:embed="rId6">
              <a:alphaModFix/>
            </a:blip>
            <a:stretch>
              <a:fillRect b="0" l="0" r="-104985" t="0"/>
            </a:stretch>
          </a:blipFill>
          <a:ln>
            <a:noFill/>
          </a:ln>
        </p:spPr>
      </p:sp>
      <p:sp>
        <p:nvSpPr>
          <p:cNvPr id="221" name="Google Shape;221;p11"/>
          <p:cNvSpPr/>
          <p:nvPr/>
        </p:nvSpPr>
        <p:spPr>
          <a:xfrm>
            <a:off x="13281893" y="5216873"/>
            <a:ext cx="3039450" cy="2865318"/>
          </a:xfrm>
          <a:custGeom>
            <a:rect b="b" l="l" r="r" t="t"/>
            <a:pathLst>
              <a:path extrusionOk="0" h="2865318" w="3039450">
                <a:moveTo>
                  <a:pt x="0" y="0"/>
                </a:moveTo>
                <a:lnTo>
                  <a:pt x="3039451" y="0"/>
                </a:lnTo>
                <a:lnTo>
                  <a:pt x="3039451" y="2865318"/>
                </a:lnTo>
                <a:lnTo>
                  <a:pt x="0" y="2865318"/>
                </a:lnTo>
                <a:lnTo>
                  <a:pt x="0" y="0"/>
                </a:lnTo>
                <a:close/>
              </a:path>
            </a:pathLst>
          </a:custGeom>
          <a:blipFill rotWithShape="1">
            <a:blip r:embed="rId6">
              <a:alphaModFix/>
            </a:blip>
            <a:stretch>
              <a:fillRect b="0" l="-91736" r="0" t="0"/>
            </a:stretch>
          </a:blipFill>
          <a:ln>
            <a:noFill/>
          </a:ln>
        </p:spPr>
      </p:sp>
      <p:sp>
        <p:nvSpPr>
          <p:cNvPr id="222" name="Google Shape;222;p11"/>
          <p:cNvSpPr txBox="1"/>
          <p:nvPr/>
        </p:nvSpPr>
        <p:spPr>
          <a:xfrm>
            <a:off x="1699174" y="2055699"/>
            <a:ext cx="5232603"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CycleGAN</a:t>
            </a:r>
            <a:endParaRPr/>
          </a:p>
        </p:txBody>
      </p:sp>
      <p:sp>
        <p:nvSpPr>
          <p:cNvPr id="223" name="Google Shape;223;p11"/>
          <p:cNvSpPr txBox="1"/>
          <p:nvPr/>
        </p:nvSpPr>
        <p:spPr>
          <a:xfrm>
            <a:off x="1632484" y="2886725"/>
            <a:ext cx="7136558" cy="3521329"/>
          </a:xfrm>
          <a:prstGeom prst="rect">
            <a:avLst/>
          </a:prstGeom>
          <a:noFill/>
          <a:ln>
            <a:noFill/>
          </a:ln>
        </p:spPr>
        <p:txBody>
          <a:bodyPr anchorCtr="0" anchor="t" bIns="0" lIns="0" spcFirstLastPara="1" rIns="0" wrap="square" tIns="0">
            <a:spAutoFit/>
          </a:bodyPr>
          <a:lstStyle/>
          <a:p>
            <a:pPr indent="0" lvl="0" marL="0" marR="0" rtl="0" algn="l">
              <a:lnSpc>
                <a:spcPct val="167019"/>
              </a:lnSpc>
              <a:spcBef>
                <a:spcPts val="0"/>
              </a:spcBef>
              <a:spcAft>
                <a:spcPts val="0"/>
              </a:spcAft>
              <a:buNone/>
            </a:pPr>
            <a:r>
              <a:rPr b="0" i="0" lang="en-US" sz="3399" u="none" cap="none" strike="noStrike">
                <a:solidFill>
                  <a:srgbClr val="14274E"/>
                </a:solidFill>
                <a:latin typeface="Arial"/>
                <a:ea typeface="Arial"/>
                <a:cs typeface="Arial"/>
                <a:sym typeface="Arial"/>
              </a:rPr>
              <a:t>CycleGAN là một thuật toán học không giám sát. Mô hình được thiết kế để biến đổi hình ảnh giữa 2 miền khác nhau. VD: ngày - đêm, ảnh - tranh, ngựa vằn - ngựa thường, ...</a:t>
            </a:r>
            <a:endParaRPr/>
          </a:p>
        </p:txBody>
      </p:sp>
      <p:cxnSp>
        <p:nvCxnSpPr>
          <p:cNvPr id="224" name="Google Shape;224;p11"/>
          <p:cNvCxnSpPr/>
          <p:nvPr/>
        </p:nvCxnSpPr>
        <p:spPr>
          <a:xfrm>
            <a:off x="12210062" y="6668582"/>
            <a:ext cx="767954" cy="0"/>
          </a:xfrm>
          <a:prstGeom prst="straightConnector1">
            <a:avLst/>
          </a:prstGeom>
          <a:noFill/>
          <a:ln cap="flat" cmpd="sng" w="38100">
            <a:solidFill>
              <a:srgbClr val="000000"/>
            </a:solidFill>
            <a:prstDash val="solid"/>
            <a:round/>
            <a:headEnd len="sm" w="sm"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228" name="Shape 228"/>
        <p:cNvGrpSpPr/>
        <p:nvPr/>
      </p:nvGrpSpPr>
      <p:grpSpPr>
        <a:xfrm>
          <a:off x="0" y="0"/>
          <a:ext cx="0" cy="0"/>
          <a:chOff x="0" y="0"/>
          <a:chExt cx="0" cy="0"/>
        </a:xfrm>
      </p:grpSpPr>
      <p:sp>
        <p:nvSpPr>
          <p:cNvPr id="229" name="Google Shape;229;p12"/>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230" name="Google Shape;230;p12"/>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231" name="Google Shape;231;p12"/>
          <p:cNvGrpSpPr/>
          <p:nvPr/>
        </p:nvGrpSpPr>
        <p:grpSpPr>
          <a:xfrm>
            <a:off x="1028700" y="922658"/>
            <a:ext cx="16230600" cy="8335642"/>
            <a:chOff x="0" y="-38100"/>
            <a:chExt cx="4274726" cy="2195395"/>
          </a:xfrm>
        </p:grpSpPr>
        <p:sp>
          <p:nvSpPr>
            <p:cNvPr id="232" name="Google Shape;232;p12"/>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4" name="Google Shape;234;p12"/>
          <p:cNvGrpSpPr/>
          <p:nvPr/>
        </p:nvGrpSpPr>
        <p:grpSpPr>
          <a:xfrm>
            <a:off x="10887725" y="3228763"/>
            <a:ext cx="3086100" cy="1011659"/>
            <a:chOff x="0" y="-38100"/>
            <a:chExt cx="812800" cy="266445"/>
          </a:xfrm>
        </p:grpSpPr>
        <p:sp>
          <p:nvSpPr>
            <p:cNvPr id="235" name="Google Shape;235;p12"/>
            <p:cNvSpPr/>
            <p:nvPr/>
          </p:nvSpPr>
          <p:spPr>
            <a:xfrm>
              <a:off x="0" y="0"/>
              <a:ext cx="812800" cy="228345"/>
            </a:xfrm>
            <a:custGeom>
              <a:rect b="b" l="l" r="r" t="t"/>
              <a:pathLst>
                <a:path extrusionOk="0" h="228345" w="812800">
                  <a:moveTo>
                    <a:pt x="114173" y="0"/>
                  </a:moveTo>
                  <a:lnTo>
                    <a:pt x="698627" y="0"/>
                  </a:lnTo>
                  <a:cubicBezTo>
                    <a:pt x="761683" y="0"/>
                    <a:pt x="812800" y="51117"/>
                    <a:pt x="812800" y="114173"/>
                  </a:cubicBezTo>
                  <a:lnTo>
                    <a:pt x="812800" y="114173"/>
                  </a:lnTo>
                  <a:cubicBezTo>
                    <a:pt x="812800" y="144453"/>
                    <a:pt x="800771" y="173493"/>
                    <a:pt x="779360" y="194905"/>
                  </a:cubicBezTo>
                  <a:cubicBezTo>
                    <a:pt x="757948" y="216316"/>
                    <a:pt x="728908" y="228345"/>
                    <a:pt x="698627" y="228345"/>
                  </a:cubicBezTo>
                  <a:lnTo>
                    <a:pt x="114173" y="228345"/>
                  </a:lnTo>
                  <a:cubicBezTo>
                    <a:pt x="51117" y="228345"/>
                    <a:pt x="0" y="177228"/>
                    <a:pt x="0" y="114173"/>
                  </a:cubicBezTo>
                  <a:lnTo>
                    <a:pt x="0" y="114173"/>
                  </a:lnTo>
                  <a:cubicBezTo>
                    <a:pt x="0" y="51117"/>
                    <a:pt x="51117" y="0"/>
                    <a:pt x="114173"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txBox="1"/>
            <p:nvPr/>
          </p:nvSpPr>
          <p:spPr>
            <a:xfrm>
              <a:off x="0" y="-38100"/>
              <a:ext cx="812800" cy="266445"/>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CycleGAN</a:t>
              </a:r>
              <a:endParaRPr/>
            </a:p>
          </p:txBody>
        </p:sp>
      </p:grpSp>
      <p:grpSp>
        <p:nvGrpSpPr>
          <p:cNvPr id="237" name="Google Shape;237;p12"/>
          <p:cNvGrpSpPr/>
          <p:nvPr/>
        </p:nvGrpSpPr>
        <p:grpSpPr>
          <a:xfrm>
            <a:off x="9476263" y="4675783"/>
            <a:ext cx="2197563" cy="849078"/>
            <a:chOff x="0" y="-38100"/>
            <a:chExt cx="578782" cy="223625"/>
          </a:xfrm>
        </p:grpSpPr>
        <p:sp>
          <p:nvSpPr>
            <p:cNvPr id="238" name="Google Shape;238;p12"/>
            <p:cNvSpPr/>
            <p:nvPr/>
          </p:nvSpPr>
          <p:spPr>
            <a:xfrm>
              <a:off x="0" y="0"/>
              <a:ext cx="578782" cy="185525"/>
            </a:xfrm>
            <a:custGeom>
              <a:rect b="b" l="l" r="r" t="t"/>
              <a:pathLst>
                <a:path extrusionOk="0" h="185525" w="578782">
                  <a:moveTo>
                    <a:pt x="0" y="0"/>
                  </a:moveTo>
                  <a:lnTo>
                    <a:pt x="578782" y="0"/>
                  </a:lnTo>
                  <a:lnTo>
                    <a:pt x="578782" y="185525"/>
                  </a:lnTo>
                  <a:lnTo>
                    <a:pt x="0" y="185525"/>
                  </a:lnTo>
                  <a:close/>
                </a:path>
              </a:pathLst>
            </a:custGeom>
            <a:solidFill>
              <a:srgbClr val="5CE1E6"/>
            </a:solidFill>
            <a:ln>
              <a:noFill/>
            </a:ln>
          </p:spPr>
        </p:sp>
        <p:sp>
          <p:nvSpPr>
            <p:cNvPr id="239" name="Google Shape;239;p12"/>
            <p:cNvSpPr txBox="1"/>
            <p:nvPr/>
          </p:nvSpPr>
          <p:spPr>
            <a:xfrm>
              <a:off x="0" y="-38100"/>
              <a:ext cx="578782" cy="223625"/>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GAN1</a:t>
              </a:r>
              <a:endParaRPr/>
            </a:p>
          </p:txBody>
        </p:sp>
      </p:grpSp>
      <p:grpSp>
        <p:nvGrpSpPr>
          <p:cNvPr id="240" name="Google Shape;240;p12"/>
          <p:cNvGrpSpPr/>
          <p:nvPr/>
        </p:nvGrpSpPr>
        <p:grpSpPr>
          <a:xfrm>
            <a:off x="13241923" y="4656473"/>
            <a:ext cx="2197563" cy="849078"/>
            <a:chOff x="0" y="-38100"/>
            <a:chExt cx="578782" cy="223625"/>
          </a:xfrm>
        </p:grpSpPr>
        <p:sp>
          <p:nvSpPr>
            <p:cNvPr id="241" name="Google Shape;241;p12"/>
            <p:cNvSpPr/>
            <p:nvPr/>
          </p:nvSpPr>
          <p:spPr>
            <a:xfrm>
              <a:off x="0" y="0"/>
              <a:ext cx="578782" cy="185525"/>
            </a:xfrm>
            <a:custGeom>
              <a:rect b="b" l="l" r="r" t="t"/>
              <a:pathLst>
                <a:path extrusionOk="0" h="185525" w="578782">
                  <a:moveTo>
                    <a:pt x="0" y="0"/>
                  </a:moveTo>
                  <a:lnTo>
                    <a:pt x="578782" y="0"/>
                  </a:lnTo>
                  <a:lnTo>
                    <a:pt x="578782" y="185525"/>
                  </a:lnTo>
                  <a:lnTo>
                    <a:pt x="0" y="185525"/>
                  </a:lnTo>
                  <a:close/>
                </a:path>
              </a:pathLst>
            </a:custGeom>
            <a:solidFill>
              <a:srgbClr val="5CE1E6"/>
            </a:solidFill>
            <a:ln>
              <a:noFill/>
            </a:ln>
          </p:spPr>
        </p:sp>
        <p:sp>
          <p:nvSpPr>
            <p:cNvPr id="242" name="Google Shape;242;p12"/>
            <p:cNvSpPr txBox="1"/>
            <p:nvPr/>
          </p:nvSpPr>
          <p:spPr>
            <a:xfrm>
              <a:off x="0" y="-38100"/>
              <a:ext cx="578782" cy="223625"/>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GAN2</a:t>
              </a:r>
              <a:endParaRPr/>
            </a:p>
          </p:txBody>
        </p:sp>
      </p:grpSp>
      <p:cxnSp>
        <p:nvCxnSpPr>
          <p:cNvPr id="243" name="Google Shape;243;p12"/>
          <p:cNvCxnSpPr/>
          <p:nvPr/>
        </p:nvCxnSpPr>
        <p:spPr>
          <a:xfrm flipH="1" rot="10800000">
            <a:off x="10575045" y="4240422"/>
            <a:ext cx="1855730" cy="580022"/>
          </a:xfrm>
          <a:prstGeom prst="straightConnector1">
            <a:avLst/>
          </a:prstGeom>
          <a:noFill/>
          <a:ln cap="flat" cmpd="sng" w="38100">
            <a:solidFill>
              <a:srgbClr val="000000"/>
            </a:solidFill>
            <a:prstDash val="solid"/>
            <a:round/>
            <a:headEnd len="sm" w="sm" type="none"/>
            <a:tailEnd len="sm" w="sm" type="none"/>
          </a:ln>
        </p:spPr>
      </p:cxnSp>
      <p:cxnSp>
        <p:nvCxnSpPr>
          <p:cNvPr id="244" name="Google Shape;244;p12"/>
          <p:cNvCxnSpPr/>
          <p:nvPr/>
        </p:nvCxnSpPr>
        <p:spPr>
          <a:xfrm rot="10800000">
            <a:off x="12430775" y="4240422"/>
            <a:ext cx="1909929" cy="560713"/>
          </a:xfrm>
          <a:prstGeom prst="straightConnector1">
            <a:avLst/>
          </a:prstGeom>
          <a:noFill/>
          <a:ln cap="flat" cmpd="sng" w="38100">
            <a:solidFill>
              <a:srgbClr val="000000"/>
            </a:solidFill>
            <a:prstDash val="solid"/>
            <a:round/>
            <a:headEnd len="sm" w="sm" type="none"/>
            <a:tailEnd len="sm" w="sm" type="none"/>
          </a:ln>
        </p:spPr>
      </p:cxnSp>
      <p:grpSp>
        <p:nvGrpSpPr>
          <p:cNvPr id="245" name="Google Shape;245;p12"/>
          <p:cNvGrpSpPr/>
          <p:nvPr/>
        </p:nvGrpSpPr>
        <p:grpSpPr>
          <a:xfrm>
            <a:off x="9476263" y="5380200"/>
            <a:ext cx="1098781" cy="734912"/>
            <a:chOff x="0" y="-38100"/>
            <a:chExt cx="289391" cy="193557"/>
          </a:xfrm>
        </p:grpSpPr>
        <p:sp>
          <p:nvSpPr>
            <p:cNvPr id="246" name="Google Shape;246;p12"/>
            <p:cNvSpPr/>
            <p:nvPr/>
          </p:nvSpPr>
          <p:spPr>
            <a:xfrm>
              <a:off x="0" y="0"/>
              <a:ext cx="289391" cy="155457"/>
            </a:xfrm>
            <a:custGeom>
              <a:rect b="b" l="l" r="r" t="t"/>
              <a:pathLst>
                <a:path extrusionOk="0" h="155457" w="289391">
                  <a:moveTo>
                    <a:pt x="0" y="0"/>
                  </a:moveTo>
                  <a:lnTo>
                    <a:pt x="289391" y="0"/>
                  </a:lnTo>
                  <a:lnTo>
                    <a:pt x="289391" y="155457"/>
                  </a:lnTo>
                  <a:lnTo>
                    <a:pt x="0" y="155457"/>
                  </a:lnTo>
                  <a:close/>
                </a:path>
              </a:pathLst>
            </a:custGeom>
            <a:solidFill>
              <a:srgbClr val="FFDE59"/>
            </a:solidFill>
            <a:ln>
              <a:noFill/>
            </a:ln>
          </p:spPr>
        </p:sp>
        <p:sp>
          <p:nvSpPr>
            <p:cNvPr id="247" name="Google Shape;247;p12"/>
            <p:cNvSpPr txBox="1"/>
            <p:nvPr/>
          </p:nvSpPr>
          <p:spPr>
            <a:xfrm>
              <a:off x="0" y="-38100"/>
              <a:ext cx="289391" cy="193557"/>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G1</a:t>
              </a:r>
              <a:endParaRPr/>
            </a:p>
          </p:txBody>
        </p:sp>
      </p:grpSp>
      <p:sp>
        <p:nvSpPr>
          <p:cNvPr id="248" name="Google Shape;248;p12"/>
          <p:cNvSpPr txBox="1"/>
          <p:nvPr/>
        </p:nvSpPr>
        <p:spPr>
          <a:xfrm>
            <a:off x="1699174" y="2055699"/>
            <a:ext cx="5232603"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CycleGAN</a:t>
            </a:r>
            <a:endParaRPr/>
          </a:p>
        </p:txBody>
      </p:sp>
      <p:grpSp>
        <p:nvGrpSpPr>
          <p:cNvPr id="249" name="Google Shape;249;p12"/>
          <p:cNvGrpSpPr/>
          <p:nvPr/>
        </p:nvGrpSpPr>
        <p:grpSpPr>
          <a:xfrm>
            <a:off x="10575045" y="5380200"/>
            <a:ext cx="1098781" cy="734912"/>
            <a:chOff x="0" y="-38100"/>
            <a:chExt cx="289391" cy="193557"/>
          </a:xfrm>
        </p:grpSpPr>
        <p:sp>
          <p:nvSpPr>
            <p:cNvPr id="250" name="Google Shape;250;p12"/>
            <p:cNvSpPr/>
            <p:nvPr/>
          </p:nvSpPr>
          <p:spPr>
            <a:xfrm>
              <a:off x="0" y="0"/>
              <a:ext cx="289391" cy="155457"/>
            </a:xfrm>
            <a:custGeom>
              <a:rect b="b" l="l" r="r" t="t"/>
              <a:pathLst>
                <a:path extrusionOk="0" h="155457" w="289391">
                  <a:moveTo>
                    <a:pt x="0" y="0"/>
                  </a:moveTo>
                  <a:lnTo>
                    <a:pt x="289391" y="0"/>
                  </a:lnTo>
                  <a:lnTo>
                    <a:pt x="289391" y="155457"/>
                  </a:lnTo>
                  <a:lnTo>
                    <a:pt x="0" y="155457"/>
                  </a:lnTo>
                  <a:close/>
                </a:path>
              </a:pathLst>
            </a:custGeom>
            <a:solidFill>
              <a:srgbClr val="FFBD59"/>
            </a:solidFill>
            <a:ln>
              <a:noFill/>
            </a:ln>
          </p:spPr>
        </p:sp>
        <p:sp>
          <p:nvSpPr>
            <p:cNvPr id="251" name="Google Shape;251;p12"/>
            <p:cNvSpPr txBox="1"/>
            <p:nvPr/>
          </p:nvSpPr>
          <p:spPr>
            <a:xfrm>
              <a:off x="0" y="-38100"/>
              <a:ext cx="289391" cy="193557"/>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D1</a:t>
              </a:r>
              <a:endParaRPr/>
            </a:p>
          </p:txBody>
        </p:sp>
      </p:grpSp>
      <p:grpSp>
        <p:nvGrpSpPr>
          <p:cNvPr id="252" name="Google Shape;252;p12"/>
          <p:cNvGrpSpPr/>
          <p:nvPr/>
        </p:nvGrpSpPr>
        <p:grpSpPr>
          <a:xfrm>
            <a:off x="13241923" y="5360890"/>
            <a:ext cx="1098781" cy="734912"/>
            <a:chOff x="0" y="-38100"/>
            <a:chExt cx="289391" cy="193557"/>
          </a:xfrm>
        </p:grpSpPr>
        <p:sp>
          <p:nvSpPr>
            <p:cNvPr id="253" name="Google Shape;253;p12"/>
            <p:cNvSpPr/>
            <p:nvPr/>
          </p:nvSpPr>
          <p:spPr>
            <a:xfrm>
              <a:off x="0" y="0"/>
              <a:ext cx="289391" cy="155457"/>
            </a:xfrm>
            <a:custGeom>
              <a:rect b="b" l="l" r="r" t="t"/>
              <a:pathLst>
                <a:path extrusionOk="0" h="155457" w="289391">
                  <a:moveTo>
                    <a:pt x="0" y="0"/>
                  </a:moveTo>
                  <a:lnTo>
                    <a:pt x="289391" y="0"/>
                  </a:lnTo>
                  <a:lnTo>
                    <a:pt x="289391" y="155457"/>
                  </a:lnTo>
                  <a:lnTo>
                    <a:pt x="0" y="155457"/>
                  </a:lnTo>
                  <a:close/>
                </a:path>
              </a:pathLst>
            </a:custGeom>
            <a:solidFill>
              <a:srgbClr val="FFDE59"/>
            </a:solidFill>
            <a:ln>
              <a:noFill/>
            </a:ln>
          </p:spPr>
        </p:sp>
        <p:sp>
          <p:nvSpPr>
            <p:cNvPr id="254" name="Google Shape;254;p12"/>
            <p:cNvSpPr txBox="1"/>
            <p:nvPr/>
          </p:nvSpPr>
          <p:spPr>
            <a:xfrm>
              <a:off x="0" y="-38100"/>
              <a:ext cx="289391" cy="193557"/>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G2</a:t>
              </a:r>
              <a:endParaRPr/>
            </a:p>
          </p:txBody>
        </p:sp>
      </p:grpSp>
      <p:grpSp>
        <p:nvGrpSpPr>
          <p:cNvPr id="255" name="Google Shape;255;p12"/>
          <p:cNvGrpSpPr/>
          <p:nvPr/>
        </p:nvGrpSpPr>
        <p:grpSpPr>
          <a:xfrm>
            <a:off x="14340704" y="5360890"/>
            <a:ext cx="1098781" cy="734912"/>
            <a:chOff x="0" y="-38100"/>
            <a:chExt cx="289391" cy="193557"/>
          </a:xfrm>
        </p:grpSpPr>
        <p:sp>
          <p:nvSpPr>
            <p:cNvPr id="256" name="Google Shape;256;p12"/>
            <p:cNvSpPr/>
            <p:nvPr/>
          </p:nvSpPr>
          <p:spPr>
            <a:xfrm>
              <a:off x="0" y="0"/>
              <a:ext cx="289391" cy="155457"/>
            </a:xfrm>
            <a:custGeom>
              <a:rect b="b" l="l" r="r" t="t"/>
              <a:pathLst>
                <a:path extrusionOk="0" h="155457" w="289391">
                  <a:moveTo>
                    <a:pt x="0" y="0"/>
                  </a:moveTo>
                  <a:lnTo>
                    <a:pt x="289391" y="0"/>
                  </a:lnTo>
                  <a:lnTo>
                    <a:pt x="289391" y="155457"/>
                  </a:lnTo>
                  <a:lnTo>
                    <a:pt x="0" y="155457"/>
                  </a:lnTo>
                  <a:close/>
                </a:path>
              </a:pathLst>
            </a:custGeom>
            <a:solidFill>
              <a:srgbClr val="FFBD59"/>
            </a:solidFill>
            <a:ln>
              <a:noFill/>
            </a:ln>
          </p:spPr>
        </p:sp>
        <p:sp>
          <p:nvSpPr>
            <p:cNvPr id="257" name="Google Shape;257;p12"/>
            <p:cNvSpPr txBox="1"/>
            <p:nvPr/>
          </p:nvSpPr>
          <p:spPr>
            <a:xfrm>
              <a:off x="0" y="-38100"/>
              <a:ext cx="289391" cy="193557"/>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D2</a:t>
              </a:r>
              <a:endParaRPr/>
            </a:p>
          </p:txBody>
        </p:sp>
      </p:grpSp>
      <p:sp>
        <p:nvSpPr>
          <p:cNvPr id="258" name="Google Shape;258;p12"/>
          <p:cNvSpPr txBox="1"/>
          <p:nvPr/>
        </p:nvSpPr>
        <p:spPr>
          <a:xfrm>
            <a:off x="1587231" y="2911559"/>
            <a:ext cx="7889033" cy="4950079"/>
          </a:xfrm>
          <a:prstGeom prst="rect">
            <a:avLst/>
          </a:prstGeom>
          <a:noFill/>
          <a:ln>
            <a:noFill/>
          </a:ln>
        </p:spPr>
        <p:txBody>
          <a:bodyPr anchorCtr="0" anchor="t" bIns="0" lIns="0" spcFirstLastPara="1" rIns="0" wrap="square" tIns="0">
            <a:spAutoFit/>
          </a:bodyPr>
          <a:lstStyle/>
          <a:p>
            <a:pPr indent="0" lvl="0" marL="0" marR="0" rtl="0" algn="l">
              <a:lnSpc>
                <a:spcPct val="167019"/>
              </a:lnSpc>
              <a:spcBef>
                <a:spcPts val="0"/>
              </a:spcBef>
              <a:spcAft>
                <a:spcPts val="0"/>
              </a:spcAft>
              <a:buNone/>
            </a:pPr>
            <a:r>
              <a:rPr b="0" i="0" lang="en-US" sz="3399" u="none" cap="none" strike="noStrike">
                <a:solidFill>
                  <a:srgbClr val="14274E"/>
                </a:solidFill>
                <a:latin typeface="Arial"/>
                <a:ea typeface="Arial"/>
                <a:cs typeface="Arial"/>
                <a:sym typeface="Arial"/>
              </a:rPr>
              <a:t>CycleGAN bao gồm hai mô hình GAN chạy song song, mỗi mô hình có một cặp Generator (Bộ sinh ảnh) và Discriminator (Bộ phân biệt ảnh)</a:t>
            </a:r>
            <a:endParaRPr/>
          </a:p>
          <a:p>
            <a:pPr indent="0" lvl="0" marL="0" marR="0" rtl="0" algn="l">
              <a:lnSpc>
                <a:spcPct val="167019"/>
              </a:lnSpc>
              <a:spcBef>
                <a:spcPts val="0"/>
              </a:spcBef>
              <a:spcAft>
                <a:spcPts val="0"/>
              </a:spcAft>
              <a:buNone/>
            </a:pPr>
            <a:r>
              <a:t/>
            </a:r>
            <a:endParaRPr b="0" i="0" sz="3399" u="none" cap="none" strike="noStrike">
              <a:solidFill>
                <a:srgbClr val="14274E"/>
              </a:solidFill>
              <a:latin typeface="Arial"/>
              <a:ea typeface="Arial"/>
              <a:cs typeface="Arial"/>
              <a:sym typeface="Arial"/>
            </a:endParaRPr>
          </a:p>
          <a:p>
            <a:pPr indent="0" lvl="0" marL="0" marR="0" rtl="0" algn="l">
              <a:lnSpc>
                <a:spcPct val="167019"/>
              </a:lnSpc>
              <a:spcBef>
                <a:spcPts val="0"/>
              </a:spcBef>
              <a:spcAft>
                <a:spcPts val="0"/>
              </a:spcAft>
              <a:buNone/>
            </a:pPr>
            <a:r>
              <a:rPr b="0" i="0" lang="en-US" sz="3399" u="none" cap="none" strike="noStrike">
                <a:solidFill>
                  <a:srgbClr val="14274E"/>
                </a:solidFill>
                <a:latin typeface="Arial"/>
                <a:ea typeface="Arial"/>
                <a:cs typeface="Arial"/>
                <a:sym typeface="Arial"/>
              </a:rPr>
              <a:t>G muốn đánh lừa D, trong khi D muốn phân biệt đúng ảnh thật và ảnh giả.</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262" name="Shape 262"/>
        <p:cNvGrpSpPr/>
        <p:nvPr/>
      </p:nvGrpSpPr>
      <p:grpSpPr>
        <a:xfrm>
          <a:off x="0" y="0"/>
          <a:ext cx="0" cy="0"/>
          <a:chOff x="0" y="0"/>
          <a:chExt cx="0" cy="0"/>
        </a:xfrm>
      </p:grpSpPr>
      <p:sp>
        <p:nvSpPr>
          <p:cNvPr id="263" name="Google Shape;263;p13"/>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264" name="Google Shape;264;p13"/>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265" name="Google Shape;265;p13"/>
          <p:cNvGrpSpPr/>
          <p:nvPr/>
        </p:nvGrpSpPr>
        <p:grpSpPr>
          <a:xfrm>
            <a:off x="1047750" y="922658"/>
            <a:ext cx="16230600" cy="8335642"/>
            <a:chOff x="0" y="-38100"/>
            <a:chExt cx="4274726" cy="2195395"/>
          </a:xfrm>
        </p:grpSpPr>
        <p:sp>
          <p:nvSpPr>
            <p:cNvPr id="266" name="Google Shape;266;p13"/>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8" name="Google Shape;268;p13"/>
          <p:cNvGrpSpPr/>
          <p:nvPr/>
        </p:nvGrpSpPr>
        <p:grpSpPr>
          <a:xfrm>
            <a:off x="10887725" y="3228763"/>
            <a:ext cx="3086100" cy="1011659"/>
            <a:chOff x="0" y="-38100"/>
            <a:chExt cx="812800" cy="266445"/>
          </a:xfrm>
        </p:grpSpPr>
        <p:sp>
          <p:nvSpPr>
            <p:cNvPr id="269" name="Google Shape;269;p13"/>
            <p:cNvSpPr/>
            <p:nvPr/>
          </p:nvSpPr>
          <p:spPr>
            <a:xfrm>
              <a:off x="0" y="0"/>
              <a:ext cx="812800" cy="228345"/>
            </a:xfrm>
            <a:custGeom>
              <a:rect b="b" l="l" r="r" t="t"/>
              <a:pathLst>
                <a:path extrusionOk="0" h="228345" w="812800">
                  <a:moveTo>
                    <a:pt x="114173" y="0"/>
                  </a:moveTo>
                  <a:lnTo>
                    <a:pt x="698627" y="0"/>
                  </a:lnTo>
                  <a:cubicBezTo>
                    <a:pt x="761683" y="0"/>
                    <a:pt x="812800" y="51117"/>
                    <a:pt x="812800" y="114173"/>
                  </a:cubicBezTo>
                  <a:lnTo>
                    <a:pt x="812800" y="114173"/>
                  </a:lnTo>
                  <a:cubicBezTo>
                    <a:pt x="812800" y="144453"/>
                    <a:pt x="800771" y="173493"/>
                    <a:pt x="779360" y="194905"/>
                  </a:cubicBezTo>
                  <a:cubicBezTo>
                    <a:pt x="757948" y="216316"/>
                    <a:pt x="728908" y="228345"/>
                    <a:pt x="698627" y="228345"/>
                  </a:cubicBezTo>
                  <a:lnTo>
                    <a:pt x="114173" y="228345"/>
                  </a:lnTo>
                  <a:cubicBezTo>
                    <a:pt x="51117" y="228345"/>
                    <a:pt x="0" y="177228"/>
                    <a:pt x="0" y="114173"/>
                  </a:cubicBezTo>
                  <a:lnTo>
                    <a:pt x="0" y="114173"/>
                  </a:lnTo>
                  <a:cubicBezTo>
                    <a:pt x="0" y="51117"/>
                    <a:pt x="51117" y="0"/>
                    <a:pt x="114173" y="0"/>
                  </a:cubicBezTo>
                  <a:close/>
                </a:path>
              </a:pathLst>
            </a:custGeom>
            <a:solidFill>
              <a:srgbClr val="527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txBox="1"/>
            <p:nvPr/>
          </p:nvSpPr>
          <p:spPr>
            <a:xfrm>
              <a:off x="0" y="-38100"/>
              <a:ext cx="812800" cy="266445"/>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CycleGAN</a:t>
              </a:r>
              <a:endParaRPr/>
            </a:p>
          </p:txBody>
        </p:sp>
      </p:grpSp>
      <p:grpSp>
        <p:nvGrpSpPr>
          <p:cNvPr id="271" name="Google Shape;271;p13"/>
          <p:cNvGrpSpPr/>
          <p:nvPr/>
        </p:nvGrpSpPr>
        <p:grpSpPr>
          <a:xfrm>
            <a:off x="9476263" y="4675783"/>
            <a:ext cx="2197563" cy="849078"/>
            <a:chOff x="0" y="-38100"/>
            <a:chExt cx="578782" cy="223625"/>
          </a:xfrm>
        </p:grpSpPr>
        <p:sp>
          <p:nvSpPr>
            <p:cNvPr id="272" name="Google Shape;272;p13"/>
            <p:cNvSpPr/>
            <p:nvPr/>
          </p:nvSpPr>
          <p:spPr>
            <a:xfrm>
              <a:off x="0" y="0"/>
              <a:ext cx="578782" cy="185525"/>
            </a:xfrm>
            <a:custGeom>
              <a:rect b="b" l="l" r="r" t="t"/>
              <a:pathLst>
                <a:path extrusionOk="0" h="185525" w="578782">
                  <a:moveTo>
                    <a:pt x="0" y="0"/>
                  </a:moveTo>
                  <a:lnTo>
                    <a:pt x="578782" y="0"/>
                  </a:lnTo>
                  <a:lnTo>
                    <a:pt x="578782" y="185525"/>
                  </a:lnTo>
                  <a:lnTo>
                    <a:pt x="0" y="185525"/>
                  </a:lnTo>
                  <a:close/>
                </a:path>
              </a:pathLst>
            </a:custGeom>
            <a:solidFill>
              <a:srgbClr val="5CE1E6"/>
            </a:solidFill>
            <a:ln>
              <a:noFill/>
            </a:ln>
          </p:spPr>
        </p:sp>
        <p:sp>
          <p:nvSpPr>
            <p:cNvPr id="273" name="Google Shape;273;p13"/>
            <p:cNvSpPr txBox="1"/>
            <p:nvPr/>
          </p:nvSpPr>
          <p:spPr>
            <a:xfrm>
              <a:off x="0" y="-38100"/>
              <a:ext cx="578782" cy="223625"/>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GAN1</a:t>
              </a:r>
              <a:endParaRPr/>
            </a:p>
          </p:txBody>
        </p:sp>
      </p:grpSp>
      <p:grpSp>
        <p:nvGrpSpPr>
          <p:cNvPr id="274" name="Google Shape;274;p13"/>
          <p:cNvGrpSpPr/>
          <p:nvPr/>
        </p:nvGrpSpPr>
        <p:grpSpPr>
          <a:xfrm>
            <a:off x="13241923" y="4656473"/>
            <a:ext cx="2197563" cy="849078"/>
            <a:chOff x="0" y="-38100"/>
            <a:chExt cx="578782" cy="223625"/>
          </a:xfrm>
        </p:grpSpPr>
        <p:sp>
          <p:nvSpPr>
            <p:cNvPr id="275" name="Google Shape;275;p13"/>
            <p:cNvSpPr/>
            <p:nvPr/>
          </p:nvSpPr>
          <p:spPr>
            <a:xfrm>
              <a:off x="0" y="0"/>
              <a:ext cx="578782" cy="185525"/>
            </a:xfrm>
            <a:custGeom>
              <a:rect b="b" l="l" r="r" t="t"/>
              <a:pathLst>
                <a:path extrusionOk="0" h="185525" w="578782">
                  <a:moveTo>
                    <a:pt x="0" y="0"/>
                  </a:moveTo>
                  <a:lnTo>
                    <a:pt x="578782" y="0"/>
                  </a:lnTo>
                  <a:lnTo>
                    <a:pt x="578782" y="185525"/>
                  </a:lnTo>
                  <a:lnTo>
                    <a:pt x="0" y="185525"/>
                  </a:lnTo>
                  <a:close/>
                </a:path>
              </a:pathLst>
            </a:custGeom>
            <a:solidFill>
              <a:srgbClr val="5CE1E6"/>
            </a:solidFill>
            <a:ln>
              <a:noFill/>
            </a:ln>
          </p:spPr>
        </p:sp>
        <p:sp>
          <p:nvSpPr>
            <p:cNvPr id="276" name="Google Shape;276;p13"/>
            <p:cNvSpPr txBox="1"/>
            <p:nvPr/>
          </p:nvSpPr>
          <p:spPr>
            <a:xfrm>
              <a:off x="0" y="-38100"/>
              <a:ext cx="578782" cy="223625"/>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GAN2</a:t>
              </a:r>
              <a:endParaRPr/>
            </a:p>
          </p:txBody>
        </p:sp>
      </p:grpSp>
      <p:cxnSp>
        <p:nvCxnSpPr>
          <p:cNvPr id="277" name="Google Shape;277;p13"/>
          <p:cNvCxnSpPr/>
          <p:nvPr/>
        </p:nvCxnSpPr>
        <p:spPr>
          <a:xfrm flipH="1" rot="10800000">
            <a:off x="10575045" y="4240422"/>
            <a:ext cx="1855730" cy="580022"/>
          </a:xfrm>
          <a:prstGeom prst="straightConnector1">
            <a:avLst/>
          </a:prstGeom>
          <a:noFill/>
          <a:ln cap="flat" cmpd="sng" w="38100">
            <a:solidFill>
              <a:srgbClr val="000000"/>
            </a:solidFill>
            <a:prstDash val="solid"/>
            <a:round/>
            <a:headEnd len="sm" w="sm" type="none"/>
            <a:tailEnd len="sm" w="sm" type="none"/>
          </a:ln>
        </p:spPr>
      </p:cxnSp>
      <p:cxnSp>
        <p:nvCxnSpPr>
          <p:cNvPr id="278" name="Google Shape;278;p13"/>
          <p:cNvCxnSpPr/>
          <p:nvPr/>
        </p:nvCxnSpPr>
        <p:spPr>
          <a:xfrm rot="10800000">
            <a:off x="12430775" y="4240422"/>
            <a:ext cx="1909929" cy="560713"/>
          </a:xfrm>
          <a:prstGeom prst="straightConnector1">
            <a:avLst/>
          </a:prstGeom>
          <a:noFill/>
          <a:ln cap="flat" cmpd="sng" w="38100">
            <a:solidFill>
              <a:srgbClr val="000000"/>
            </a:solidFill>
            <a:prstDash val="solid"/>
            <a:round/>
            <a:headEnd len="sm" w="sm" type="none"/>
            <a:tailEnd len="sm" w="sm" type="none"/>
          </a:ln>
        </p:spPr>
      </p:cxnSp>
      <p:grpSp>
        <p:nvGrpSpPr>
          <p:cNvPr id="279" name="Google Shape;279;p13"/>
          <p:cNvGrpSpPr/>
          <p:nvPr/>
        </p:nvGrpSpPr>
        <p:grpSpPr>
          <a:xfrm>
            <a:off x="9476263" y="5380200"/>
            <a:ext cx="1098781" cy="734912"/>
            <a:chOff x="0" y="-38100"/>
            <a:chExt cx="289391" cy="193557"/>
          </a:xfrm>
        </p:grpSpPr>
        <p:sp>
          <p:nvSpPr>
            <p:cNvPr id="280" name="Google Shape;280;p13"/>
            <p:cNvSpPr/>
            <p:nvPr/>
          </p:nvSpPr>
          <p:spPr>
            <a:xfrm>
              <a:off x="0" y="0"/>
              <a:ext cx="289391" cy="155457"/>
            </a:xfrm>
            <a:custGeom>
              <a:rect b="b" l="l" r="r" t="t"/>
              <a:pathLst>
                <a:path extrusionOk="0" h="155457" w="289391">
                  <a:moveTo>
                    <a:pt x="0" y="0"/>
                  </a:moveTo>
                  <a:lnTo>
                    <a:pt x="289391" y="0"/>
                  </a:lnTo>
                  <a:lnTo>
                    <a:pt x="289391" y="155457"/>
                  </a:lnTo>
                  <a:lnTo>
                    <a:pt x="0" y="155457"/>
                  </a:lnTo>
                  <a:close/>
                </a:path>
              </a:pathLst>
            </a:custGeom>
            <a:solidFill>
              <a:srgbClr val="FFDE59"/>
            </a:solidFill>
            <a:ln>
              <a:noFill/>
            </a:ln>
          </p:spPr>
        </p:sp>
        <p:sp>
          <p:nvSpPr>
            <p:cNvPr id="281" name="Google Shape;281;p13"/>
            <p:cNvSpPr txBox="1"/>
            <p:nvPr/>
          </p:nvSpPr>
          <p:spPr>
            <a:xfrm>
              <a:off x="0" y="-38100"/>
              <a:ext cx="289391" cy="193557"/>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G1</a:t>
              </a:r>
              <a:endParaRPr/>
            </a:p>
          </p:txBody>
        </p:sp>
      </p:grpSp>
      <p:sp>
        <p:nvSpPr>
          <p:cNvPr id="282" name="Google Shape;282;p13"/>
          <p:cNvSpPr txBox="1"/>
          <p:nvPr/>
        </p:nvSpPr>
        <p:spPr>
          <a:xfrm>
            <a:off x="1699174" y="2055699"/>
            <a:ext cx="5232603"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CycleGAN</a:t>
            </a:r>
            <a:endParaRPr/>
          </a:p>
        </p:txBody>
      </p:sp>
      <p:grpSp>
        <p:nvGrpSpPr>
          <p:cNvPr id="283" name="Google Shape;283;p13"/>
          <p:cNvGrpSpPr/>
          <p:nvPr/>
        </p:nvGrpSpPr>
        <p:grpSpPr>
          <a:xfrm>
            <a:off x="10575045" y="5380200"/>
            <a:ext cx="1098781" cy="734912"/>
            <a:chOff x="0" y="-38100"/>
            <a:chExt cx="289391" cy="193557"/>
          </a:xfrm>
        </p:grpSpPr>
        <p:sp>
          <p:nvSpPr>
            <p:cNvPr id="284" name="Google Shape;284;p13"/>
            <p:cNvSpPr/>
            <p:nvPr/>
          </p:nvSpPr>
          <p:spPr>
            <a:xfrm>
              <a:off x="0" y="0"/>
              <a:ext cx="289391" cy="155457"/>
            </a:xfrm>
            <a:custGeom>
              <a:rect b="b" l="l" r="r" t="t"/>
              <a:pathLst>
                <a:path extrusionOk="0" h="155457" w="289391">
                  <a:moveTo>
                    <a:pt x="0" y="0"/>
                  </a:moveTo>
                  <a:lnTo>
                    <a:pt x="289391" y="0"/>
                  </a:lnTo>
                  <a:lnTo>
                    <a:pt x="289391" y="155457"/>
                  </a:lnTo>
                  <a:lnTo>
                    <a:pt x="0" y="155457"/>
                  </a:lnTo>
                  <a:close/>
                </a:path>
              </a:pathLst>
            </a:custGeom>
            <a:solidFill>
              <a:srgbClr val="FFBD59"/>
            </a:solidFill>
            <a:ln>
              <a:noFill/>
            </a:ln>
          </p:spPr>
        </p:sp>
        <p:sp>
          <p:nvSpPr>
            <p:cNvPr id="285" name="Google Shape;285;p13"/>
            <p:cNvSpPr txBox="1"/>
            <p:nvPr/>
          </p:nvSpPr>
          <p:spPr>
            <a:xfrm>
              <a:off x="0" y="-38100"/>
              <a:ext cx="289391" cy="193557"/>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D1</a:t>
              </a:r>
              <a:endParaRPr/>
            </a:p>
          </p:txBody>
        </p:sp>
      </p:grpSp>
      <p:grpSp>
        <p:nvGrpSpPr>
          <p:cNvPr id="286" name="Google Shape;286;p13"/>
          <p:cNvGrpSpPr/>
          <p:nvPr/>
        </p:nvGrpSpPr>
        <p:grpSpPr>
          <a:xfrm>
            <a:off x="13241923" y="5360890"/>
            <a:ext cx="1098781" cy="734912"/>
            <a:chOff x="0" y="-38100"/>
            <a:chExt cx="289391" cy="193557"/>
          </a:xfrm>
        </p:grpSpPr>
        <p:sp>
          <p:nvSpPr>
            <p:cNvPr id="287" name="Google Shape;287;p13"/>
            <p:cNvSpPr/>
            <p:nvPr/>
          </p:nvSpPr>
          <p:spPr>
            <a:xfrm>
              <a:off x="0" y="0"/>
              <a:ext cx="289391" cy="155457"/>
            </a:xfrm>
            <a:custGeom>
              <a:rect b="b" l="l" r="r" t="t"/>
              <a:pathLst>
                <a:path extrusionOk="0" h="155457" w="289391">
                  <a:moveTo>
                    <a:pt x="0" y="0"/>
                  </a:moveTo>
                  <a:lnTo>
                    <a:pt x="289391" y="0"/>
                  </a:lnTo>
                  <a:lnTo>
                    <a:pt x="289391" y="155457"/>
                  </a:lnTo>
                  <a:lnTo>
                    <a:pt x="0" y="155457"/>
                  </a:lnTo>
                  <a:close/>
                </a:path>
              </a:pathLst>
            </a:custGeom>
            <a:solidFill>
              <a:srgbClr val="FFDE59"/>
            </a:solidFill>
            <a:ln>
              <a:noFill/>
            </a:ln>
          </p:spPr>
        </p:sp>
        <p:sp>
          <p:nvSpPr>
            <p:cNvPr id="288" name="Google Shape;288;p13"/>
            <p:cNvSpPr txBox="1"/>
            <p:nvPr/>
          </p:nvSpPr>
          <p:spPr>
            <a:xfrm>
              <a:off x="0" y="-38100"/>
              <a:ext cx="289391" cy="193557"/>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G2</a:t>
              </a:r>
              <a:endParaRPr/>
            </a:p>
          </p:txBody>
        </p:sp>
      </p:grpSp>
      <p:grpSp>
        <p:nvGrpSpPr>
          <p:cNvPr id="289" name="Google Shape;289;p13"/>
          <p:cNvGrpSpPr/>
          <p:nvPr/>
        </p:nvGrpSpPr>
        <p:grpSpPr>
          <a:xfrm>
            <a:off x="14340704" y="5360890"/>
            <a:ext cx="1098781" cy="734912"/>
            <a:chOff x="0" y="-38100"/>
            <a:chExt cx="289391" cy="193557"/>
          </a:xfrm>
        </p:grpSpPr>
        <p:sp>
          <p:nvSpPr>
            <p:cNvPr id="290" name="Google Shape;290;p13"/>
            <p:cNvSpPr/>
            <p:nvPr/>
          </p:nvSpPr>
          <p:spPr>
            <a:xfrm>
              <a:off x="0" y="0"/>
              <a:ext cx="289391" cy="155457"/>
            </a:xfrm>
            <a:custGeom>
              <a:rect b="b" l="l" r="r" t="t"/>
              <a:pathLst>
                <a:path extrusionOk="0" h="155457" w="289391">
                  <a:moveTo>
                    <a:pt x="0" y="0"/>
                  </a:moveTo>
                  <a:lnTo>
                    <a:pt x="289391" y="0"/>
                  </a:lnTo>
                  <a:lnTo>
                    <a:pt x="289391" y="155457"/>
                  </a:lnTo>
                  <a:lnTo>
                    <a:pt x="0" y="155457"/>
                  </a:lnTo>
                  <a:close/>
                </a:path>
              </a:pathLst>
            </a:custGeom>
            <a:solidFill>
              <a:srgbClr val="FFBD59"/>
            </a:solidFill>
            <a:ln>
              <a:noFill/>
            </a:ln>
          </p:spPr>
        </p:sp>
        <p:sp>
          <p:nvSpPr>
            <p:cNvPr id="291" name="Google Shape;291;p13"/>
            <p:cNvSpPr txBox="1"/>
            <p:nvPr/>
          </p:nvSpPr>
          <p:spPr>
            <a:xfrm>
              <a:off x="0" y="-38100"/>
              <a:ext cx="289391" cy="193557"/>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D2</a:t>
              </a:r>
              <a:endParaRPr/>
            </a:p>
          </p:txBody>
        </p:sp>
      </p:grpSp>
      <p:sp>
        <p:nvSpPr>
          <p:cNvPr id="292" name="Google Shape;292;p13"/>
          <p:cNvSpPr txBox="1"/>
          <p:nvPr/>
        </p:nvSpPr>
        <p:spPr>
          <a:xfrm>
            <a:off x="2057400" y="2878023"/>
            <a:ext cx="9390851" cy="2558658"/>
          </a:xfrm>
          <a:prstGeom prst="rect">
            <a:avLst/>
          </a:prstGeom>
          <a:noFill/>
          <a:ln>
            <a:noFill/>
          </a:ln>
        </p:spPr>
        <p:txBody>
          <a:bodyPr anchorCtr="0" anchor="t" bIns="0" lIns="0" spcFirstLastPara="1" rIns="0" wrap="square" tIns="0">
            <a:spAutoFit/>
          </a:bodyPr>
          <a:lstStyle/>
          <a:p>
            <a:pPr indent="0" lvl="0" marL="0" marR="0" rtl="0" algn="l">
              <a:lnSpc>
                <a:spcPct val="166999"/>
              </a:lnSpc>
              <a:spcBef>
                <a:spcPts val="0"/>
              </a:spcBef>
              <a:spcAft>
                <a:spcPts val="0"/>
              </a:spcAft>
              <a:buNone/>
            </a:pPr>
            <a:r>
              <a:rPr b="0" i="0" lang="en-US" sz="3106" u="none" cap="none" strike="noStrike">
                <a:solidFill>
                  <a:srgbClr val="14274E"/>
                </a:solidFill>
                <a:latin typeface="Arial"/>
                <a:ea typeface="Arial"/>
                <a:cs typeface="Arial"/>
                <a:sym typeface="Arial"/>
              </a:rPr>
              <a:t>A: ảnh ban ngày có m1 mẫu</a:t>
            </a:r>
            <a:endParaRPr/>
          </a:p>
          <a:p>
            <a:pPr indent="0" lvl="0" marL="0" marR="0" rtl="0" algn="l">
              <a:lnSpc>
                <a:spcPct val="166999"/>
              </a:lnSpc>
              <a:spcBef>
                <a:spcPts val="0"/>
              </a:spcBef>
              <a:spcAft>
                <a:spcPts val="0"/>
              </a:spcAft>
              <a:buNone/>
            </a:pPr>
            <a:r>
              <a:rPr b="0" i="0" lang="en-US" sz="3106" u="none" cap="none" strike="noStrike">
                <a:solidFill>
                  <a:srgbClr val="14274E"/>
                </a:solidFill>
                <a:latin typeface="Arial"/>
                <a:ea typeface="Arial"/>
                <a:cs typeface="Arial"/>
                <a:sym typeface="Arial"/>
              </a:rPr>
              <a:t>A_fake: ảnh ban ngày giả được sinh ra</a:t>
            </a:r>
            <a:endParaRPr/>
          </a:p>
          <a:p>
            <a:pPr indent="0" lvl="0" marL="0" marR="0" rtl="0" algn="l">
              <a:lnSpc>
                <a:spcPct val="166999"/>
              </a:lnSpc>
              <a:spcBef>
                <a:spcPts val="0"/>
              </a:spcBef>
              <a:spcAft>
                <a:spcPts val="0"/>
              </a:spcAft>
              <a:buNone/>
            </a:pPr>
            <a:r>
              <a:rPr b="0" i="0" lang="en-US" sz="3106" u="none" cap="none" strike="noStrike">
                <a:solidFill>
                  <a:srgbClr val="14274E"/>
                </a:solidFill>
                <a:latin typeface="Arial"/>
                <a:ea typeface="Arial"/>
                <a:cs typeface="Arial"/>
                <a:sym typeface="Arial"/>
              </a:rPr>
              <a:t>B: ảnh ban đêm có m2 mẫu</a:t>
            </a:r>
            <a:endParaRPr/>
          </a:p>
          <a:p>
            <a:pPr indent="0" lvl="0" marL="0" marR="0" rtl="0" algn="l">
              <a:lnSpc>
                <a:spcPct val="166999"/>
              </a:lnSpc>
              <a:spcBef>
                <a:spcPts val="0"/>
              </a:spcBef>
              <a:spcAft>
                <a:spcPts val="0"/>
              </a:spcAft>
              <a:buNone/>
            </a:pPr>
            <a:r>
              <a:rPr b="0" i="0" lang="en-US" sz="3106" u="none" cap="none" strike="noStrike">
                <a:solidFill>
                  <a:srgbClr val="14274E"/>
                </a:solidFill>
                <a:latin typeface="Arial"/>
                <a:ea typeface="Arial"/>
                <a:cs typeface="Arial"/>
                <a:sym typeface="Arial"/>
              </a:rPr>
              <a:t>B_fake: ảnh ban đêm giả được sinh ra</a:t>
            </a:r>
            <a:endParaRPr/>
          </a:p>
        </p:txBody>
      </p:sp>
      <p:sp>
        <p:nvSpPr>
          <p:cNvPr id="293" name="Google Shape;293;p13"/>
          <p:cNvSpPr txBox="1"/>
          <p:nvPr/>
        </p:nvSpPr>
        <p:spPr>
          <a:xfrm>
            <a:off x="1507550" y="5391511"/>
            <a:ext cx="15668874" cy="3211340"/>
          </a:xfrm>
          <a:prstGeom prst="rect">
            <a:avLst/>
          </a:prstGeom>
          <a:noFill/>
          <a:ln>
            <a:noFill/>
          </a:ln>
        </p:spPr>
        <p:txBody>
          <a:bodyPr anchorCtr="0" anchor="t" bIns="0" lIns="0" spcFirstLastPara="1" rIns="0" wrap="square" tIns="0">
            <a:spAutoFit/>
          </a:bodyPr>
          <a:lstStyle/>
          <a:p>
            <a:pPr indent="0" lvl="0" marL="0" marR="0" rtl="0" algn="l">
              <a:lnSpc>
                <a:spcPct val="166999"/>
              </a:lnSpc>
              <a:spcBef>
                <a:spcPts val="0"/>
              </a:spcBef>
              <a:spcAft>
                <a:spcPts val="0"/>
              </a:spcAft>
              <a:buNone/>
            </a:pPr>
            <a:r>
              <a:rPr b="0" i="0" lang="en-US" sz="3106" u="none" cap="none" strike="noStrike">
                <a:solidFill>
                  <a:srgbClr val="14274E"/>
                </a:solidFill>
                <a:latin typeface="Arial"/>
                <a:ea typeface="Arial"/>
                <a:cs typeface="Arial"/>
                <a:sym typeface="Arial"/>
              </a:rPr>
              <a:t>     G1: A -&gt; B_fake, mạng tích chập CNN</a:t>
            </a:r>
            <a:endParaRPr/>
          </a:p>
          <a:p>
            <a:pPr indent="0" lvl="0" marL="0" marR="0" rtl="0" algn="l">
              <a:lnSpc>
                <a:spcPct val="166999"/>
              </a:lnSpc>
              <a:spcBef>
                <a:spcPts val="0"/>
              </a:spcBef>
              <a:spcAft>
                <a:spcPts val="0"/>
              </a:spcAft>
              <a:buNone/>
            </a:pPr>
            <a:r>
              <a:rPr b="0" i="0" lang="en-US" sz="3106" u="none" cap="none" strike="noStrike">
                <a:solidFill>
                  <a:srgbClr val="14274E"/>
                </a:solidFill>
                <a:latin typeface="Arial"/>
                <a:ea typeface="Arial"/>
                <a:cs typeface="Arial"/>
                <a:sym typeface="Arial"/>
              </a:rPr>
              <a:t>     G2: B -&gt; A_fake, mạng tích chập CNN</a:t>
            </a:r>
            <a:endParaRPr/>
          </a:p>
          <a:p>
            <a:pPr indent="0" lvl="0" marL="0" marR="0" rtl="0" algn="l">
              <a:lnSpc>
                <a:spcPct val="166999"/>
              </a:lnSpc>
              <a:spcBef>
                <a:spcPts val="0"/>
              </a:spcBef>
              <a:spcAft>
                <a:spcPts val="0"/>
              </a:spcAft>
              <a:buNone/>
            </a:pPr>
            <a:r>
              <a:rPr b="0" i="0" lang="en-US" sz="3106" u="none" cap="none" strike="noStrike">
                <a:solidFill>
                  <a:srgbClr val="14274E"/>
                </a:solidFill>
                <a:latin typeface="Arial"/>
                <a:ea typeface="Arial"/>
                <a:cs typeface="Arial"/>
                <a:sym typeface="Arial"/>
              </a:rPr>
              <a:t>Bộ phân biệt D là một Neural Network, sử dụng hàm kích hoạt sigmoid ở đầu ra</a:t>
            </a:r>
            <a:endParaRPr/>
          </a:p>
          <a:p>
            <a:pPr indent="0" lvl="0" marL="0" marR="0" rtl="0" algn="l">
              <a:lnSpc>
                <a:spcPct val="166999"/>
              </a:lnSpc>
              <a:spcBef>
                <a:spcPts val="0"/>
              </a:spcBef>
              <a:spcAft>
                <a:spcPts val="0"/>
              </a:spcAft>
              <a:buNone/>
            </a:pPr>
            <a:r>
              <a:rPr b="0" i="0" lang="en-US" sz="3106" u="none" cap="none" strike="noStrike">
                <a:solidFill>
                  <a:srgbClr val="14274E"/>
                </a:solidFill>
                <a:latin typeface="Arial"/>
                <a:ea typeface="Arial"/>
                <a:cs typeface="Arial"/>
                <a:sym typeface="Arial"/>
              </a:rPr>
              <a:t>D1(G1(a)) = (0,1) thể hiện B_fake giống B đến đâu</a:t>
            </a:r>
            <a:endParaRPr/>
          </a:p>
          <a:p>
            <a:pPr indent="0" lvl="0" marL="0" marR="0" rtl="0" algn="l">
              <a:lnSpc>
                <a:spcPct val="166999"/>
              </a:lnSpc>
              <a:spcBef>
                <a:spcPts val="0"/>
              </a:spcBef>
              <a:spcAft>
                <a:spcPts val="0"/>
              </a:spcAft>
              <a:buNone/>
            </a:pPr>
            <a:r>
              <a:rPr b="0" i="0" lang="en-US" sz="3106" u="none" cap="none" strike="noStrike">
                <a:solidFill>
                  <a:srgbClr val="14274E"/>
                </a:solidFill>
                <a:latin typeface="Arial"/>
                <a:ea typeface="Arial"/>
                <a:cs typeface="Arial"/>
                <a:sym typeface="Arial"/>
              </a:rPr>
              <a:t>D2(G2(b)) = (0,1) thể hiện A_fake giống A đến đâu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297" name="Shape 297"/>
        <p:cNvGrpSpPr/>
        <p:nvPr/>
      </p:nvGrpSpPr>
      <p:grpSpPr>
        <a:xfrm>
          <a:off x="0" y="0"/>
          <a:ext cx="0" cy="0"/>
          <a:chOff x="0" y="0"/>
          <a:chExt cx="0" cy="0"/>
        </a:xfrm>
      </p:grpSpPr>
      <p:sp>
        <p:nvSpPr>
          <p:cNvPr id="298" name="Google Shape;298;p14"/>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299" name="Google Shape;299;p14"/>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300" name="Google Shape;300;p14"/>
          <p:cNvGrpSpPr/>
          <p:nvPr/>
        </p:nvGrpSpPr>
        <p:grpSpPr>
          <a:xfrm>
            <a:off x="1047750" y="922658"/>
            <a:ext cx="16230600" cy="8335642"/>
            <a:chOff x="0" y="-38100"/>
            <a:chExt cx="4274726" cy="2195395"/>
          </a:xfrm>
        </p:grpSpPr>
        <p:sp>
          <p:nvSpPr>
            <p:cNvPr id="301" name="Google Shape;301;p14"/>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3" name="Google Shape;303;p14"/>
          <p:cNvSpPr/>
          <p:nvPr/>
        </p:nvSpPr>
        <p:spPr>
          <a:xfrm>
            <a:off x="2205755" y="3598463"/>
            <a:ext cx="2334563" cy="2334563"/>
          </a:xfrm>
          <a:custGeom>
            <a:rect b="b" l="l" r="r" t="t"/>
            <a:pathLst>
              <a:path extrusionOk="0" h="2334563" w="2334563">
                <a:moveTo>
                  <a:pt x="0" y="0"/>
                </a:moveTo>
                <a:lnTo>
                  <a:pt x="2334563" y="0"/>
                </a:lnTo>
                <a:lnTo>
                  <a:pt x="2334563" y="2334564"/>
                </a:lnTo>
                <a:lnTo>
                  <a:pt x="0" y="2334564"/>
                </a:lnTo>
                <a:lnTo>
                  <a:pt x="0" y="0"/>
                </a:lnTo>
                <a:close/>
              </a:path>
            </a:pathLst>
          </a:custGeom>
          <a:blipFill rotWithShape="1">
            <a:blip r:embed="rId4">
              <a:alphaModFix/>
            </a:blip>
            <a:stretch>
              <a:fillRect b="0" l="0" r="0" t="0"/>
            </a:stretch>
          </a:blipFill>
          <a:ln>
            <a:noFill/>
          </a:ln>
        </p:spPr>
      </p:sp>
      <p:sp>
        <p:nvSpPr>
          <p:cNvPr id="304" name="Google Shape;304;p14"/>
          <p:cNvSpPr/>
          <p:nvPr/>
        </p:nvSpPr>
        <p:spPr>
          <a:xfrm>
            <a:off x="12616014" y="3598463"/>
            <a:ext cx="2319904" cy="2334563"/>
          </a:xfrm>
          <a:custGeom>
            <a:rect b="b" l="l" r="r" t="t"/>
            <a:pathLst>
              <a:path extrusionOk="0" h="2334563" w="2319904">
                <a:moveTo>
                  <a:pt x="0" y="0"/>
                </a:moveTo>
                <a:lnTo>
                  <a:pt x="2319904" y="0"/>
                </a:lnTo>
                <a:lnTo>
                  <a:pt x="2319904" y="2334564"/>
                </a:lnTo>
                <a:lnTo>
                  <a:pt x="0" y="2334564"/>
                </a:lnTo>
                <a:lnTo>
                  <a:pt x="0" y="0"/>
                </a:lnTo>
                <a:close/>
              </a:path>
            </a:pathLst>
          </a:custGeom>
          <a:blipFill rotWithShape="1">
            <a:blip r:embed="rId5">
              <a:alphaModFix/>
            </a:blip>
            <a:stretch>
              <a:fillRect b="0" l="0" r="0" t="0"/>
            </a:stretch>
          </a:blipFill>
          <a:ln>
            <a:noFill/>
          </a:ln>
        </p:spPr>
      </p:sp>
      <p:sp>
        <p:nvSpPr>
          <p:cNvPr id="305" name="Google Shape;305;p14"/>
          <p:cNvSpPr/>
          <p:nvPr/>
        </p:nvSpPr>
        <p:spPr>
          <a:xfrm>
            <a:off x="8649491" y="3598463"/>
            <a:ext cx="2319857" cy="2334563"/>
          </a:xfrm>
          <a:custGeom>
            <a:rect b="b" l="l" r="r" t="t"/>
            <a:pathLst>
              <a:path extrusionOk="0" h="2334563" w="2319857">
                <a:moveTo>
                  <a:pt x="0" y="0"/>
                </a:moveTo>
                <a:lnTo>
                  <a:pt x="2319858" y="0"/>
                </a:lnTo>
                <a:lnTo>
                  <a:pt x="2319858" y="2334564"/>
                </a:lnTo>
                <a:lnTo>
                  <a:pt x="0" y="2334564"/>
                </a:lnTo>
                <a:lnTo>
                  <a:pt x="0" y="0"/>
                </a:lnTo>
                <a:close/>
              </a:path>
            </a:pathLst>
          </a:custGeom>
          <a:blipFill rotWithShape="1">
            <a:blip r:embed="rId6">
              <a:alphaModFix/>
            </a:blip>
            <a:stretch>
              <a:fillRect b="0" l="0" r="0" t="0"/>
            </a:stretch>
          </a:blipFill>
          <a:ln>
            <a:noFill/>
          </a:ln>
        </p:spPr>
      </p:sp>
      <p:sp>
        <p:nvSpPr>
          <p:cNvPr id="306" name="Google Shape;306;p14"/>
          <p:cNvSpPr/>
          <p:nvPr/>
        </p:nvSpPr>
        <p:spPr>
          <a:xfrm>
            <a:off x="4540318" y="3598463"/>
            <a:ext cx="2288269" cy="2334563"/>
          </a:xfrm>
          <a:custGeom>
            <a:rect b="b" l="l" r="r" t="t"/>
            <a:pathLst>
              <a:path extrusionOk="0" h="2334563" w="2288269">
                <a:moveTo>
                  <a:pt x="0" y="0"/>
                </a:moveTo>
                <a:lnTo>
                  <a:pt x="2288269" y="0"/>
                </a:lnTo>
                <a:lnTo>
                  <a:pt x="2288269" y="2334564"/>
                </a:lnTo>
                <a:lnTo>
                  <a:pt x="0" y="2334564"/>
                </a:lnTo>
                <a:lnTo>
                  <a:pt x="0" y="0"/>
                </a:lnTo>
                <a:close/>
              </a:path>
            </a:pathLst>
          </a:custGeom>
          <a:blipFill rotWithShape="1">
            <a:blip r:embed="rId7">
              <a:alphaModFix/>
            </a:blip>
            <a:stretch>
              <a:fillRect b="0" l="0" r="0" t="0"/>
            </a:stretch>
          </a:blipFill>
          <a:ln>
            <a:noFill/>
          </a:ln>
        </p:spPr>
      </p:sp>
      <p:sp>
        <p:nvSpPr>
          <p:cNvPr id="307" name="Google Shape;307;p14"/>
          <p:cNvSpPr txBox="1"/>
          <p:nvPr/>
        </p:nvSpPr>
        <p:spPr>
          <a:xfrm>
            <a:off x="1699174" y="2055699"/>
            <a:ext cx="5232603"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CycleGAN</a:t>
            </a:r>
            <a:endParaRPr/>
          </a:p>
        </p:txBody>
      </p:sp>
      <p:sp>
        <p:nvSpPr>
          <p:cNvPr id="308" name="Google Shape;308;p14"/>
          <p:cNvSpPr/>
          <p:nvPr/>
        </p:nvSpPr>
        <p:spPr>
          <a:xfrm>
            <a:off x="4254818" y="5882640"/>
            <a:ext cx="585788" cy="302895"/>
          </a:xfrm>
          <a:custGeom>
            <a:rect b="b" l="l" r="r" t="t"/>
            <a:pathLst>
              <a:path extrusionOk="0" h="403860" w="781050">
                <a:moveTo>
                  <a:pt x="148590" y="92710"/>
                </a:moveTo>
                <a:cubicBezTo>
                  <a:pt x="190500" y="162560"/>
                  <a:pt x="243840" y="243840"/>
                  <a:pt x="280670" y="254000"/>
                </a:cubicBezTo>
                <a:cubicBezTo>
                  <a:pt x="307340" y="260350"/>
                  <a:pt x="327660" y="236220"/>
                  <a:pt x="359410" y="231140"/>
                </a:cubicBezTo>
                <a:cubicBezTo>
                  <a:pt x="405130" y="223520"/>
                  <a:pt x="488950" y="247650"/>
                  <a:pt x="534670" y="220980"/>
                </a:cubicBezTo>
                <a:cubicBezTo>
                  <a:pt x="580390" y="193040"/>
                  <a:pt x="636270" y="69850"/>
                  <a:pt x="631190" y="64770"/>
                </a:cubicBezTo>
                <a:cubicBezTo>
                  <a:pt x="628650" y="63500"/>
                  <a:pt x="605790" y="88900"/>
                  <a:pt x="601980" y="87630"/>
                </a:cubicBezTo>
                <a:cubicBezTo>
                  <a:pt x="599440" y="85090"/>
                  <a:pt x="603250" y="68580"/>
                  <a:pt x="608330" y="59690"/>
                </a:cubicBezTo>
                <a:cubicBezTo>
                  <a:pt x="614680" y="45720"/>
                  <a:pt x="629920" y="25400"/>
                  <a:pt x="645160" y="16510"/>
                </a:cubicBezTo>
                <a:cubicBezTo>
                  <a:pt x="660400" y="6350"/>
                  <a:pt x="681990" y="0"/>
                  <a:pt x="699770" y="3810"/>
                </a:cubicBezTo>
                <a:cubicBezTo>
                  <a:pt x="722630" y="7620"/>
                  <a:pt x="756920" y="30480"/>
                  <a:pt x="768350" y="49530"/>
                </a:cubicBezTo>
                <a:cubicBezTo>
                  <a:pt x="779780" y="66040"/>
                  <a:pt x="781050" y="87630"/>
                  <a:pt x="778510" y="105410"/>
                </a:cubicBezTo>
                <a:cubicBezTo>
                  <a:pt x="775970" y="123190"/>
                  <a:pt x="767080" y="143510"/>
                  <a:pt x="751840" y="156210"/>
                </a:cubicBezTo>
                <a:cubicBezTo>
                  <a:pt x="734060" y="170180"/>
                  <a:pt x="695960" y="184150"/>
                  <a:pt x="671830" y="179070"/>
                </a:cubicBezTo>
                <a:cubicBezTo>
                  <a:pt x="647700" y="172720"/>
                  <a:pt x="617220" y="147320"/>
                  <a:pt x="608330" y="124460"/>
                </a:cubicBezTo>
                <a:cubicBezTo>
                  <a:pt x="599440" y="101600"/>
                  <a:pt x="603250" y="62230"/>
                  <a:pt x="617220" y="41910"/>
                </a:cubicBezTo>
                <a:cubicBezTo>
                  <a:pt x="631190" y="21590"/>
                  <a:pt x="665480" y="3810"/>
                  <a:pt x="690880" y="2540"/>
                </a:cubicBezTo>
                <a:cubicBezTo>
                  <a:pt x="715010" y="2540"/>
                  <a:pt x="749300" y="24130"/>
                  <a:pt x="764540" y="41910"/>
                </a:cubicBezTo>
                <a:cubicBezTo>
                  <a:pt x="775970" y="57150"/>
                  <a:pt x="779780" y="74930"/>
                  <a:pt x="779780" y="96520"/>
                </a:cubicBezTo>
                <a:cubicBezTo>
                  <a:pt x="778510" y="127000"/>
                  <a:pt x="762000" y="170180"/>
                  <a:pt x="742950" y="208280"/>
                </a:cubicBezTo>
                <a:cubicBezTo>
                  <a:pt x="720090" y="255270"/>
                  <a:pt x="679450" y="326390"/>
                  <a:pt x="642620" y="355600"/>
                </a:cubicBezTo>
                <a:cubicBezTo>
                  <a:pt x="615950" y="375920"/>
                  <a:pt x="586740" y="379730"/>
                  <a:pt x="557530" y="387350"/>
                </a:cubicBezTo>
                <a:cubicBezTo>
                  <a:pt x="528320" y="394970"/>
                  <a:pt x="505460" y="400050"/>
                  <a:pt x="468630" y="401320"/>
                </a:cubicBezTo>
                <a:cubicBezTo>
                  <a:pt x="406400" y="403860"/>
                  <a:pt x="280670" y="403860"/>
                  <a:pt x="223520" y="384810"/>
                </a:cubicBezTo>
                <a:cubicBezTo>
                  <a:pt x="189230" y="373380"/>
                  <a:pt x="173990" y="356870"/>
                  <a:pt x="147320" y="335280"/>
                </a:cubicBezTo>
                <a:cubicBezTo>
                  <a:pt x="110490" y="303530"/>
                  <a:pt x="53340" y="243840"/>
                  <a:pt x="29210" y="203200"/>
                </a:cubicBezTo>
                <a:cubicBezTo>
                  <a:pt x="12700" y="175260"/>
                  <a:pt x="0" y="148590"/>
                  <a:pt x="0" y="125730"/>
                </a:cubicBezTo>
                <a:cubicBezTo>
                  <a:pt x="1270" y="106680"/>
                  <a:pt x="8890" y="86360"/>
                  <a:pt x="21590" y="73660"/>
                </a:cubicBezTo>
                <a:cubicBezTo>
                  <a:pt x="33020" y="62230"/>
                  <a:pt x="54610" y="52070"/>
                  <a:pt x="71120" y="49530"/>
                </a:cubicBezTo>
                <a:cubicBezTo>
                  <a:pt x="83820" y="46990"/>
                  <a:pt x="95250" y="49530"/>
                  <a:pt x="107950" y="54610"/>
                </a:cubicBezTo>
                <a:cubicBezTo>
                  <a:pt x="121920" y="60960"/>
                  <a:pt x="148590" y="92710"/>
                  <a:pt x="148590" y="92710"/>
                </a:cubicBezTo>
              </a:path>
            </a:pathLst>
          </a:custGeom>
          <a:solidFill>
            <a:srgbClr val="0D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4462463" y="6040755"/>
            <a:ext cx="4043363" cy="1034415"/>
          </a:xfrm>
          <a:custGeom>
            <a:rect b="b" l="l" r="r" t="t"/>
            <a:pathLst>
              <a:path extrusionOk="0" h="1379220" w="5391150">
                <a:moveTo>
                  <a:pt x="196850" y="104140"/>
                </a:moveTo>
                <a:cubicBezTo>
                  <a:pt x="149860" y="340360"/>
                  <a:pt x="186690" y="441960"/>
                  <a:pt x="213360" y="500380"/>
                </a:cubicBezTo>
                <a:cubicBezTo>
                  <a:pt x="232410" y="541020"/>
                  <a:pt x="254000" y="567690"/>
                  <a:pt x="278130" y="595630"/>
                </a:cubicBezTo>
                <a:cubicBezTo>
                  <a:pt x="300990" y="622300"/>
                  <a:pt x="325120" y="645160"/>
                  <a:pt x="353060" y="666750"/>
                </a:cubicBezTo>
                <a:cubicBezTo>
                  <a:pt x="383540" y="690880"/>
                  <a:pt x="414020" y="708660"/>
                  <a:pt x="454660" y="734060"/>
                </a:cubicBezTo>
                <a:cubicBezTo>
                  <a:pt x="510540" y="767080"/>
                  <a:pt x="590550" y="814070"/>
                  <a:pt x="659130" y="848360"/>
                </a:cubicBezTo>
                <a:cubicBezTo>
                  <a:pt x="726440" y="881380"/>
                  <a:pt x="788670" y="906780"/>
                  <a:pt x="864870" y="938530"/>
                </a:cubicBezTo>
                <a:cubicBezTo>
                  <a:pt x="957580" y="976630"/>
                  <a:pt x="1064260" y="1026160"/>
                  <a:pt x="1176020" y="1061720"/>
                </a:cubicBezTo>
                <a:cubicBezTo>
                  <a:pt x="1296670" y="1099820"/>
                  <a:pt x="1432560" y="1132840"/>
                  <a:pt x="1563370" y="1156970"/>
                </a:cubicBezTo>
                <a:cubicBezTo>
                  <a:pt x="1697990" y="1182370"/>
                  <a:pt x="1814830" y="1198880"/>
                  <a:pt x="1973580" y="1209040"/>
                </a:cubicBezTo>
                <a:cubicBezTo>
                  <a:pt x="2192020" y="1224280"/>
                  <a:pt x="2524760" y="1229360"/>
                  <a:pt x="2754630" y="1216660"/>
                </a:cubicBezTo>
                <a:cubicBezTo>
                  <a:pt x="2938780" y="1207770"/>
                  <a:pt x="3091180" y="1197610"/>
                  <a:pt x="3248660" y="1162050"/>
                </a:cubicBezTo>
                <a:cubicBezTo>
                  <a:pt x="3398520" y="1127760"/>
                  <a:pt x="3510280" y="1082040"/>
                  <a:pt x="3676650" y="1008380"/>
                </a:cubicBezTo>
                <a:cubicBezTo>
                  <a:pt x="3925570" y="899160"/>
                  <a:pt x="4343400" y="699770"/>
                  <a:pt x="4582160" y="530860"/>
                </a:cubicBezTo>
                <a:cubicBezTo>
                  <a:pt x="4762500" y="402590"/>
                  <a:pt x="4878070" y="219710"/>
                  <a:pt x="5013960" y="129540"/>
                </a:cubicBezTo>
                <a:cubicBezTo>
                  <a:pt x="5113020" y="64770"/>
                  <a:pt x="5233670" y="1270"/>
                  <a:pt x="5298440" y="2540"/>
                </a:cubicBezTo>
                <a:cubicBezTo>
                  <a:pt x="5331460" y="3810"/>
                  <a:pt x="5359400" y="22860"/>
                  <a:pt x="5373370" y="40640"/>
                </a:cubicBezTo>
                <a:cubicBezTo>
                  <a:pt x="5386070" y="55880"/>
                  <a:pt x="5391150" y="77470"/>
                  <a:pt x="5391150" y="96520"/>
                </a:cubicBezTo>
                <a:cubicBezTo>
                  <a:pt x="5389880" y="114300"/>
                  <a:pt x="5382260" y="135890"/>
                  <a:pt x="5370830" y="149860"/>
                </a:cubicBezTo>
                <a:cubicBezTo>
                  <a:pt x="5358130" y="163830"/>
                  <a:pt x="5340350" y="177800"/>
                  <a:pt x="5321300" y="180340"/>
                </a:cubicBezTo>
                <a:cubicBezTo>
                  <a:pt x="5298440" y="184150"/>
                  <a:pt x="5257800" y="176530"/>
                  <a:pt x="5238750" y="160020"/>
                </a:cubicBezTo>
                <a:cubicBezTo>
                  <a:pt x="5220970" y="143510"/>
                  <a:pt x="5207000" y="105410"/>
                  <a:pt x="5210810" y="80010"/>
                </a:cubicBezTo>
                <a:cubicBezTo>
                  <a:pt x="5214620" y="55880"/>
                  <a:pt x="5240020" y="24130"/>
                  <a:pt x="5260340" y="11430"/>
                </a:cubicBezTo>
                <a:cubicBezTo>
                  <a:pt x="5276850" y="1270"/>
                  <a:pt x="5299710" y="0"/>
                  <a:pt x="5317490" y="3810"/>
                </a:cubicBezTo>
                <a:cubicBezTo>
                  <a:pt x="5335270" y="7620"/>
                  <a:pt x="5355590" y="19050"/>
                  <a:pt x="5368290" y="33020"/>
                </a:cubicBezTo>
                <a:cubicBezTo>
                  <a:pt x="5379720" y="46990"/>
                  <a:pt x="5388610" y="68580"/>
                  <a:pt x="5389880" y="86360"/>
                </a:cubicBezTo>
                <a:cubicBezTo>
                  <a:pt x="5391150" y="104140"/>
                  <a:pt x="5386070" y="127000"/>
                  <a:pt x="5375910" y="142240"/>
                </a:cubicBezTo>
                <a:cubicBezTo>
                  <a:pt x="5365750" y="157480"/>
                  <a:pt x="5351780" y="165100"/>
                  <a:pt x="5330190" y="177800"/>
                </a:cubicBezTo>
                <a:cubicBezTo>
                  <a:pt x="5289550" y="203200"/>
                  <a:pt x="5189220" y="238760"/>
                  <a:pt x="5140960" y="267970"/>
                </a:cubicBezTo>
                <a:cubicBezTo>
                  <a:pt x="5107940" y="287020"/>
                  <a:pt x="5096510" y="298450"/>
                  <a:pt x="5062220" y="323850"/>
                </a:cubicBezTo>
                <a:cubicBezTo>
                  <a:pt x="4998720" y="374650"/>
                  <a:pt x="4843780" y="496570"/>
                  <a:pt x="4790440" y="556260"/>
                </a:cubicBezTo>
                <a:cubicBezTo>
                  <a:pt x="4762500" y="588010"/>
                  <a:pt x="4768850" y="607060"/>
                  <a:pt x="4737100" y="636270"/>
                </a:cubicBezTo>
                <a:cubicBezTo>
                  <a:pt x="4668520" y="701040"/>
                  <a:pt x="4476750" y="783590"/>
                  <a:pt x="4325620" y="862330"/>
                </a:cubicBezTo>
                <a:cubicBezTo>
                  <a:pt x="4145280" y="955040"/>
                  <a:pt x="3891280" y="1083310"/>
                  <a:pt x="3727450" y="1154430"/>
                </a:cubicBezTo>
                <a:cubicBezTo>
                  <a:pt x="3618230" y="1201420"/>
                  <a:pt x="3536950" y="1233170"/>
                  <a:pt x="3446780" y="1261110"/>
                </a:cubicBezTo>
                <a:cubicBezTo>
                  <a:pt x="3365500" y="1286510"/>
                  <a:pt x="3303270" y="1301750"/>
                  <a:pt x="3211830" y="1318260"/>
                </a:cubicBezTo>
                <a:cubicBezTo>
                  <a:pt x="3084830" y="1341120"/>
                  <a:pt x="2894330" y="1362710"/>
                  <a:pt x="2754630" y="1370330"/>
                </a:cubicBezTo>
                <a:cubicBezTo>
                  <a:pt x="2636520" y="1377950"/>
                  <a:pt x="2541270" y="1372870"/>
                  <a:pt x="2425700" y="1372870"/>
                </a:cubicBezTo>
                <a:cubicBezTo>
                  <a:pt x="2298700" y="1372870"/>
                  <a:pt x="2167890" y="1379220"/>
                  <a:pt x="2021840" y="1369060"/>
                </a:cubicBezTo>
                <a:cubicBezTo>
                  <a:pt x="1847850" y="1357630"/>
                  <a:pt x="1623060" y="1330960"/>
                  <a:pt x="1450340" y="1297940"/>
                </a:cubicBezTo>
                <a:cubicBezTo>
                  <a:pt x="1305560" y="1270000"/>
                  <a:pt x="1167130" y="1228090"/>
                  <a:pt x="1056640" y="1193800"/>
                </a:cubicBezTo>
                <a:cubicBezTo>
                  <a:pt x="974090" y="1167130"/>
                  <a:pt x="925830" y="1148080"/>
                  <a:pt x="844550" y="1112520"/>
                </a:cubicBezTo>
                <a:cubicBezTo>
                  <a:pt x="731520" y="1065530"/>
                  <a:pt x="551180" y="980440"/>
                  <a:pt x="447040" y="924560"/>
                </a:cubicBezTo>
                <a:cubicBezTo>
                  <a:pt x="377190" y="887730"/>
                  <a:pt x="321310" y="854710"/>
                  <a:pt x="276860" y="822960"/>
                </a:cubicBezTo>
                <a:cubicBezTo>
                  <a:pt x="247650" y="801370"/>
                  <a:pt x="232410" y="788670"/>
                  <a:pt x="207010" y="762000"/>
                </a:cubicBezTo>
                <a:cubicBezTo>
                  <a:pt x="166370" y="721360"/>
                  <a:pt x="99060" y="640080"/>
                  <a:pt x="69850" y="591820"/>
                </a:cubicBezTo>
                <a:cubicBezTo>
                  <a:pt x="50800" y="561340"/>
                  <a:pt x="44450" y="544830"/>
                  <a:pt x="34290" y="511810"/>
                </a:cubicBezTo>
                <a:cubicBezTo>
                  <a:pt x="19050" y="463550"/>
                  <a:pt x="5080" y="375920"/>
                  <a:pt x="2540" y="325120"/>
                </a:cubicBezTo>
                <a:cubicBezTo>
                  <a:pt x="0" y="289560"/>
                  <a:pt x="1270" y="267970"/>
                  <a:pt x="6350" y="233680"/>
                </a:cubicBezTo>
                <a:cubicBezTo>
                  <a:pt x="12700" y="185420"/>
                  <a:pt x="27940" y="99060"/>
                  <a:pt x="46990" y="63500"/>
                </a:cubicBezTo>
                <a:cubicBezTo>
                  <a:pt x="57150" y="43180"/>
                  <a:pt x="68580" y="30480"/>
                  <a:pt x="85090" y="22860"/>
                </a:cubicBezTo>
                <a:cubicBezTo>
                  <a:pt x="100330" y="15240"/>
                  <a:pt x="123190" y="12700"/>
                  <a:pt x="139700" y="17780"/>
                </a:cubicBezTo>
                <a:cubicBezTo>
                  <a:pt x="156210" y="21590"/>
                  <a:pt x="175260" y="35560"/>
                  <a:pt x="185420" y="49530"/>
                </a:cubicBezTo>
                <a:cubicBezTo>
                  <a:pt x="194310" y="64770"/>
                  <a:pt x="196850" y="104140"/>
                  <a:pt x="196850" y="104140"/>
                </a:cubicBezTo>
              </a:path>
            </a:pathLst>
          </a:custGeom>
          <a:solidFill>
            <a:srgbClr val="0D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8201025" y="5905500"/>
            <a:ext cx="441008" cy="467678"/>
          </a:xfrm>
          <a:custGeom>
            <a:rect b="b" l="l" r="r" t="t"/>
            <a:pathLst>
              <a:path extrusionOk="0" h="623570" w="588010">
                <a:moveTo>
                  <a:pt x="80010" y="17780"/>
                </a:moveTo>
                <a:cubicBezTo>
                  <a:pt x="463550" y="0"/>
                  <a:pt x="496570" y="15240"/>
                  <a:pt x="524510" y="34290"/>
                </a:cubicBezTo>
                <a:cubicBezTo>
                  <a:pt x="546100" y="50800"/>
                  <a:pt x="565150" y="68580"/>
                  <a:pt x="574040" y="96520"/>
                </a:cubicBezTo>
                <a:cubicBezTo>
                  <a:pt x="588010" y="139700"/>
                  <a:pt x="579120" y="213360"/>
                  <a:pt x="563880" y="274320"/>
                </a:cubicBezTo>
                <a:cubicBezTo>
                  <a:pt x="546100" y="346710"/>
                  <a:pt x="482600" y="441960"/>
                  <a:pt x="462280" y="497840"/>
                </a:cubicBezTo>
                <a:cubicBezTo>
                  <a:pt x="450850" y="529590"/>
                  <a:pt x="455930" y="553720"/>
                  <a:pt x="440690" y="574040"/>
                </a:cubicBezTo>
                <a:cubicBezTo>
                  <a:pt x="425450" y="595630"/>
                  <a:pt x="396240" y="618490"/>
                  <a:pt x="370840" y="621030"/>
                </a:cubicBezTo>
                <a:cubicBezTo>
                  <a:pt x="346710" y="623570"/>
                  <a:pt x="309880" y="608330"/>
                  <a:pt x="294640" y="589280"/>
                </a:cubicBezTo>
                <a:cubicBezTo>
                  <a:pt x="278130" y="570230"/>
                  <a:pt x="270510" y="530860"/>
                  <a:pt x="276860" y="508000"/>
                </a:cubicBezTo>
                <a:cubicBezTo>
                  <a:pt x="284480" y="483870"/>
                  <a:pt x="311150" y="455930"/>
                  <a:pt x="335280" y="448310"/>
                </a:cubicBezTo>
                <a:cubicBezTo>
                  <a:pt x="358140" y="440690"/>
                  <a:pt x="397510" y="447040"/>
                  <a:pt x="416560" y="462280"/>
                </a:cubicBezTo>
                <a:cubicBezTo>
                  <a:pt x="435610" y="477520"/>
                  <a:pt x="452120" y="513080"/>
                  <a:pt x="450850" y="537210"/>
                </a:cubicBezTo>
                <a:cubicBezTo>
                  <a:pt x="449580" y="562610"/>
                  <a:pt x="429260" y="595630"/>
                  <a:pt x="407670" y="608330"/>
                </a:cubicBezTo>
                <a:cubicBezTo>
                  <a:pt x="386080" y="621030"/>
                  <a:pt x="346710" y="621030"/>
                  <a:pt x="325120" y="612140"/>
                </a:cubicBezTo>
                <a:cubicBezTo>
                  <a:pt x="307340" y="605790"/>
                  <a:pt x="292100" y="589280"/>
                  <a:pt x="283210" y="572770"/>
                </a:cubicBezTo>
                <a:cubicBezTo>
                  <a:pt x="275590" y="557530"/>
                  <a:pt x="271780" y="543560"/>
                  <a:pt x="275590" y="516890"/>
                </a:cubicBezTo>
                <a:cubicBezTo>
                  <a:pt x="283210" y="449580"/>
                  <a:pt x="447040" y="226060"/>
                  <a:pt x="425450" y="167640"/>
                </a:cubicBezTo>
                <a:cubicBezTo>
                  <a:pt x="414020" y="137160"/>
                  <a:pt x="334010" y="129540"/>
                  <a:pt x="335280" y="123190"/>
                </a:cubicBezTo>
                <a:cubicBezTo>
                  <a:pt x="336550" y="118110"/>
                  <a:pt x="412750" y="121920"/>
                  <a:pt x="414020" y="125730"/>
                </a:cubicBezTo>
                <a:cubicBezTo>
                  <a:pt x="414020" y="132080"/>
                  <a:pt x="302260" y="157480"/>
                  <a:pt x="243840" y="166370"/>
                </a:cubicBezTo>
                <a:cubicBezTo>
                  <a:pt x="184150" y="173990"/>
                  <a:pt x="100330" y="184150"/>
                  <a:pt x="60960" y="172720"/>
                </a:cubicBezTo>
                <a:cubicBezTo>
                  <a:pt x="39370" y="166370"/>
                  <a:pt x="25400" y="154940"/>
                  <a:pt x="15240" y="140970"/>
                </a:cubicBezTo>
                <a:cubicBezTo>
                  <a:pt x="5080" y="127000"/>
                  <a:pt x="0" y="104140"/>
                  <a:pt x="2540" y="87630"/>
                </a:cubicBezTo>
                <a:cubicBezTo>
                  <a:pt x="3810" y="69850"/>
                  <a:pt x="15240" y="49530"/>
                  <a:pt x="27940" y="38100"/>
                </a:cubicBezTo>
                <a:cubicBezTo>
                  <a:pt x="40640" y="26670"/>
                  <a:pt x="80010" y="17780"/>
                  <a:pt x="80010" y="17780"/>
                </a:cubicBezTo>
              </a:path>
            </a:pathLst>
          </a:custGeom>
          <a:solidFill>
            <a:srgbClr val="0D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8351519" y="5977890"/>
            <a:ext cx="191452" cy="218122"/>
          </a:xfrm>
          <a:custGeom>
            <a:rect b="b" l="l" r="r" t="t"/>
            <a:pathLst>
              <a:path extrusionOk="0" h="290830" w="255270">
                <a:moveTo>
                  <a:pt x="7620" y="181610"/>
                </a:moveTo>
                <a:cubicBezTo>
                  <a:pt x="105410" y="35560"/>
                  <a:pt x="134620" y="11430"/>
                  <a:pt x="157480" y="5080"/>
                </a:cubicBezTo>
                <a:cubicBezTo>
                  <a:pt x="175260" y="0"/>
                  <a:pt x="194310" y="3810"/>
                  <a:pt x="208280" y="11430"/>
                </a:cubicBezTo>
                <a:cubicBezTo>
                  <a:pt x="222250" y="17780"/>
                  <a:pt x="237490" y="31750"/>
                  <a:pt x="243840" y="46990"/>
                </a:cubicBezTo>
                <a:cubicBezTo>
                  <a:pt x="251460" y="60960"/>
                  <a:pt x="254000" y="81280"/>
                  <a:pt x="251460" y="96520"/>
                </a:cubicBezTo>
                <a:cubicBezTo>
                  <a:pt x="248920" y="113030"/>
                  <a:pt x="238760" y="130810"/>
                  <a:pt x="227330" y="140970"/>
                </a:cubicBezTo>
                <a:cubicBezTo>
                  <a:pt x="215900" y="152400"/>
                  <a:pt x="198120" y="161290"/>
                  <a:pt x="180340" y="161290"/>
                </a:cubicBezTo>
                <a:cubicBezTo>
                  <a:pt x="160020" y="161290"/>
                  <a:pt x="125730" y="149860"/>
                  <a:pt x="111760" y="133350"/>
                </a:cubicBezTo>
                <a:cubicBezTo>
                  <a:pt x="97790" y="115570"/>
                  <a:pt x="91440" y="81280"/>
                  <a:pt x="97790" y="59690"/>
                </a:cubicBezTo>
                <a:cubicBezTo>
                  <a:pt x="104140" y="39370"/>
                  <a:pt x="130810" y="15240"/>
                  <a:pt x="149860" y="6350"/>
                </a:cubicBezTo>
                <a:cubicBezTo>
                  <a:pt x="165100" y="0"/>
                  <a:pt x="185420" y="2540"/>
                  <a:pt x="200660" y="7620"/>
                </a:cubicBezTo>
                <a:cubicBezTo>
                  <a:pt x="215900" y="12700"/>
                  <a:pt x="232410" y="24130"/>
                  <a:pt x="240030" y="39370"/>
                </a:cubicBezTo>
                <a:cubicBezTo>
                  <a:pt x="250190" y="57150"/>
                  <a:pt x="255270" y="90170"/>
                  <a:pt x="246380" y="113030"/>
                </a:cubicBezTo>
                <a:cubicBezTo>
                  <a:pt x="237490" y="142240"/>
                  <a:pt x="189230" y="168910"/>
                  <a:pt x="171450" y="195580"/>
                </a:cubicBezTo>
                <a:cubicBezTo>
                  <a:pt x="157480" y="217170"/>
                  <a:pt x="154940" y="242570"/>
                  <a:pt x="140970" y="259080"/>
                </a:cubicBezTo>
                <a:cubicBezTo>
                  <a:pt x="129540" y="273050"/>
                  <a:pt x="113030" y="285750"/>
                  <a:pt x="95250" y="288290"/>
                </a:cubicBezTo>
                <a:cubicBezTo>
                  <a:pt x="74930" y="290830"/>
                  <a:pt x="40640" y="281940"/>
                  <a:pt x="25400" y="267970"/>
                </a:cubicBezTo>
                <a:cubicBezTo>
                  <a:pt x="11430" y="256540"/>
                  <a:pt x="3810" y="233680"/>
                  <a:pt x="1270" y="218440"/>
                </a:cubicBezTo>
                <a:cubicBezTo>
                  <a:pt x="0" y="205740"/>
                  <a:pt x="7620" y="181610"/>
                  <a:pt x="7620" y="181610"/>
                </a:cubicBezTo>
              </a:path>
            </a:pathLst>
          </a:custGeom>
          <a:solidFill>
            <a:srgbClr val="0D9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11018520" y="4758690"/>
            <a:ext cx="1467802" cy="186690"/>
          </a:xfrm>
          <a:custGeom>
            <a:rect b="b" l="l" r="r" t="t"/>
            <a:pathLst>
              <a:path extrusionOk="0" h="248920" w="1957070">
                <a:moveTo>
                  <a:pt x="69850" y="76200"/>
                </a:moveTo>
                <a:cubicBezTo>
                  <a:pt x="539750" y="36830"/>
                  <a:pt x="1102360" y="52070"/>
                  <a:pt x="1348740" y="45720"/>
                </a:cubicBezTo>
                <a:cubicBezTo>
                  <a:pt x="1485900" y="43180"/>
                  <a:pt x="1596390" y="41910"/>
                  <a:pt x="1670050" y="31750"/>
                </a:cubicBezTo>
                <a:cubicBezTo>
                  <a:pt x="1709420" y="26670"/>
                  <a:pt x="1728470" y="15240"/>
                  <a:pt x="1760220" y="11430"/>
                </a:cubicBezTo>
                <a:cubicBezTo>
                  <a:pt x="1794510" y="6350"/>
                  <a:pt x="1836420" y="0"/>
                  <a:pt x="1868170" y="7620"/>
                </a:cubicBezTo>
                <a:cubicBezTo>
                  <a:pt x="1896110" y="13970"/>
                  <a:pt x="1926590" y="27940"/>
                  <a:pt x="1941830" y="45720"/>
                </a:cubicBezTo>
                <a:cubicBezTo>
                  <a:pt x="1953260" y="60960"/>
                  <a:pt x="1957070" y="82550"/>
                  <a:pt x="1957070" y="100330"/>
                </a:cubicBezTo>
                <a:cubicBezTo>
                  <a:pt x="1955800" y="116840"/>
                  <a:pt x="1949450" y="138430"/>
                  <a:pt x="1935480" y="152400"/>
                </a:cubicBezTo>
                <a:cubicBezTo>
                  <a:pt x="1920240" y="167640"/>
                  <a:pt x="1883410" y="185420"/>
                  <a:pt x="1859280" y="182880"/>
                </a:cubicBezTo>
                <a:cubicBezTo>
                  <a:pt x="1835150" y="180340"/>
                  <a:pt x="1802130" y="157480"/>
                  <a:pt x="1790700" y="135890"/>
                </a:cubicBezTo>
                <a:cubicBezTo>
                  <a:pt x="1779270" y="114300"/>
                  <a:pt x="1779270" y="74930"/>
                  <a:pt x="1790700" y="54610"/>
                </a:cubicBezTo>
                <a:cubicBezTo>
                  <a:pt x="1802130" y="33020"/>
                  <a:pt x="1836420" y="12700"/>
                  <a:pt x="1859280" y="7620"/>
                </a:cubicBezTo>
                <a:cubicBezTo>
                  <a:pt x="1878330" y="3810"/>
                  <a:pt x="1898650" y="10160"/>
                  <a:pt x="1913890" y="20320"/>
                </a:cubicBezTo>
                <a:cubicBezTo>
                  <a:pt x="1929130" y="29210"/>
                  <a:pt x="1944370" y="44450"/>
                  <a:pt x="1950720" y="62230"/>
                </a:cubicBezTo>
                <a:cubicBezTo>
                  <a:pt x="1957070" y="83820"/>
                  <a:pt x="1953260" y="124460"/>
                  <a:pt x="1941830" y="144780"/>
                </a:cubicBezTo>
                <a:cubicBezTo>
                  <a:pt x="1932940" y="161290"/>
                  <a:pt x="1915160" y="172720"/>
                  <a:pt x="1897380" y="177800"/>
                </a:cubicBezTo>
                <a:cubicBezTo>
                  <a:pt x="1873250" y="185420"/>
                  <a:pt x="1840230" y="166370"/>
                  <a:pt x="1809750" y="170180"/>
                </a:cubicBezTo>
                <a:cubicBezTo>
                  <a:pt x="1774190" y="173990"/>
                  <a:pt x="1753870" y="196850"/>
                  <a:pt x="1695450" y="205740"/>
                </a:cubicBezTo>
                <a:cubicBezTo>
                  <a:pt x="1511300" y="233680"/>
                  <a:pt x="842010" y="199390"/>
                  <a:pt x="542290" y="207010"/>
                </a:cubicBezTo>
                <a:cubicBezTo>
                  <a:pt x="349250" y="212090"/>
                  <a:pt x="144780" y="248920"/>
                  <a:pt x="68580" y="232410"/>
                </a:cubicBezTo>
                <a:cubicBezTo>
                  <a:pt x="43180" y="226060"/>
                  <a:pt x="31750" y="218440"/>
                  <a:pt x="20320" y="205740"/>
                </a:cubicBezTo>
                <a:cubicBezTo>
                  <a:pt x="8890" y="191770"/>
                  <a:pt x="0" y="170180"/>
                  <a:pt x="0" y="153670"/>
                </a:cubicBezTo>
                <a:cubicBezTo>
                  <a:pt x="1270" y="135890"/>
                  <a:pt x="8890" y="114300"/>
                  <a:pt x="20320" y="101600"/>
                </a:cubicBezTo>
                <a:cubicBezTo>
                  <a:pt x="33020" y="88900"/>
                  <a:pt x="69850" y="76200"/>
                  <a:pt x="69850" y="76200"/>
                </a:cubicBezTo>
              </a:path>
            </a:pathLst>
          </a:custGeom>
          <a:solidFill>
            <a:srgbClr val="14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12219623" y="4603432"/>
            <a:ext cx="367665" cy="532447"/>
          </a:xfrm>
          <a:custGeom>
            <a:rect b="b" l="l" r="r" t="t"/>
            <a:pathLst>
              <a:path extrusionOk="0" h="709930" w="490220">
                <a:moveTo>
                  <a:pt x="170180" y="22860"/>
                </a:moveTo>
                <a:cubicBezTo>
                  <a:pt x="387350" y="214630"/>
                  <a:pt x="427990" y="218440"/>
                  <a:pt x="450850" y="241300"/>
                </a:cubicBezTo>
                <a:cubicBezTo>
                  <a:pt x="471170" y="260350"/>
                  <a:pt x="487680" y="287020"/>
                  <a:pt x="488950" y="311150"/>
                </a:cubicBezTo>
                <a:cubicBezTo>
                  <a:pt x="490220" y="337820"/>
                  <a:pt x="473710" y="368300"/>
                  <a:pt x="458470" y="392430"/>
                </a:cubicBezTo>
                <a:cubicBezTo>
                  <a:pt x="444500" y="416560"/>
                  <a:pt x="426720" y="430530"/>
                  <a:pt x="400050" y="455930"/>
                </a:cubicBezTo>
                <a:cubicBezTo>
                  <a:pt x="350520" y="500380"/>
                  <a:pt x="220980" y="579120"/>
                  <a:pt x="180340" y="626110"/>
                </a:cubicBezTo>
                <a:cubicBezTo>
                  <a:pt x="160020" y="650240"/>
                  <a:pt x="157480" y="678180"/>
                  <a:pt x="143510" y="690880"/>
                </a:cubicBezTo>
                <a:cubicBezTo>
                  <a:pt x="135890" y="698500"/>
                  <a:pt x="129540" y="702310"/>
                  <a:pt x="118110" y="703580"/>
                </a:cubicBezTo>
                <a:cubicBezTo>
                  <a:pt x="99060" y="706120"/>
                  <a:pt x="55880" y="702310"/>
                  <a:pt x="36830" y="689610"/>
                </a:cubicBezTo>
                <a:cubicBezTo>
                  <a:pt x="21590" y="679450"/>
                  <a:pt x="10160" y="660400"/>
                  <a:pt x="6350" y="643890"/>
                </a:cubicBezTo>
                <a:cubicBezTo>
                  <a:pt x="1270" y="626110"/>
                  <a:pt x="2540" y="603250"/>
                  <a:pt x="8890" y="586740"/>
                </a:cubicBezTo>
                <a:cubicBezTo>
                  <a:pt x="15240" y="570230"/>
                  <a:pt x="29210" y="552450"/>
                  <a:pt x="45720" y="544830"/>
                </a:cubicBezTo>
                <a:cubicBezTo>
                  <a:pt x="66040" y="534670"/>
                  <a:pt x="106680" y="532130"/>
                  <a:pt x="128270" y="539750"/>
                </a:cubicBezTo>
                <a:cubicBezTo>
                  <a:pt x="146050" y="547370"/>
                  <a:pt x="160020" y="563880"/>
                  <a:pt x="168910" y="579120"/>
                </a:cubicBezTo>
                <a:cubicBezTo>
                  <a:pt x="176530" y="594360"/>
                  <a:pt x="181610" y="615950"/>
                  <a:pt x="177800" y="635000"/>
                </a:cubicBezTo>
                <a:cubicBezTo>
                  <a:pt x="171450" y="656590"/>
                  <a:pt x="147320" y="688340"/>
                  <a:pt x="127000" y="699770"/>
                </a:cubicBezTo>
                <a:cubicBezTo>
                  <a:pt x="110490" y="708660"/>
                  <a:pt x="88900" y="709930"/>
                  <a:pt x="71120" y="706120"/>
                </a:cubicBezTo>
                <a:cubicBezTo>
                  <a:pt x="54610" y="702310"/>
                  <a:pt x="34290" y="692150"/>
                  <a:pt x="22860" y="676910"/>
                </a:cubicBezTo>
                <a:cubicBezTo>
                  <a:pt x="10160" y="657860"/>
                  <a:pt x="0" y="623570"/>
                  <a:pt x="6350" y="595630"/>
                </a:cubicBezTo>
                <a:cubicBezTo>
                  <a:pt x="12700" y="562610"/>
                  <a:pt x="50800" y="528320"/>
                  <a:pt x="81280" y="495300"/>
                </a:cubicBezTo>
                <a:cubicBezTo>
                  <a:pt x="118110" y="454660"/>
                  <a:pt x="171450" y="400050"/>
                  <a:pt x="214630" y="377190"/>
                </a:cubicBezTo>
                <a:cubicBezTo>
                  <a:pt x="247650" y="360680"/>
                  <a:pt x="308610" y="372110"/>
                  <a:pt x="312420" y="353060"/>
                </a:cubicBezTo>
                <a:cubicBezTo>
                  <a:pt x="320040" y="322580"/>
                  <a:pt x="147320" y="222250"/>
                  <a:pt x="99060" y="173990"/>
                </a:cubicBezTo>
                <a:cubicBezTo>
                  <a:pt x="71120" y="146050"/>
                  <a:pt x="46990" y="125730"/>
                  <a:pt x="39370" y="101600"/>
                </a:cubicBezTo>
                <a:cubicBezTo>
                  <a:pt x="33020" y="82550"/>
                  <a:pt x="35560" y="62230"/>
                  <a:pt x="43180" y="45720"/>
                </a:cubicBezTo>
                <a:cubicBezTo>
                  <a:pt x="49530" y="30480"/>
                  <a:pt x="66040" y="13970"/>
                  <a:pt x="82550" y="7620"/>
                </a:cubicBezTo>
                <a:cubicBezTo>
                  <a:pt x="97790" y="0"/>
                  <a:pt x="121920" y="0"/>
                  <a:pt x="137160" y="3810"/>
                </a:cubicBezTo>
                <a:cubicBezTo>
                  <a:pt x="149860" y="6350"/>
                  <a:pt x="170180" y="22860"/>
                  <a:pt x="170180" y="22860"/>
                </a:cubicBezTo>
              </a:path>
            </a:pathLst>
          </a:custGeom>
          <a:solidFill>
            <a:srgbClr val="14AE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3327083" y="5980748"/>
            <a:ext cx="10646093" cy="2251710"/>
          </a:xfrm>
          <a:custGeom>
            <a:rect b="b" l="l" r="r" t="t"/>
            <a:pathLst>
              <a:path extrusionOk="0" h="3002280" w="14194790">
                <a:moveTo>
                  <a:pt x="14155420" y="67310"/>
                </a:moveTo>
                <a:cubicBezTo>
                  <a:pt x="14189709" y="297180"/>
                  <a:pt x="14194790" y="515620"/>
                  <a:pt x="14187170" y="608330"/>
                </a:cubicBezTo>
                <a:cubicBezTo>
                  <a:pt x="14183359" y="657860"/>
                  <a:pt x="14178281" y="678180"/>
                  <a:pt x="14166850" y="720090"/>
                </a:cubicBezTo>
                <a:cubicBezTo>
                  <a:pt x="14151609" y="777240"/>
                  <a:pt x="14128750" y="853440"/>
                  <a:pt x="14094459" y="920750"/>
                </a:cubicBezTo>
                <a:cubicBezTo>
                  <a:pt x="14056359" y="999490"/>
                  <a:pt x="13994131" y="1087120"/>
                  <a:pt x="13939520" y="1160780"/>
                </a:cubicBezTo>
                <a:cubicBezTo>
                  <a:pt x="13888720" y="1228090"/>
                  <a:pt x="13848081" y="1281430"/>
                  <a:pt x="13782040" y="1344930"/>
                </a:cubicBezTo>
                <a:cubicBezTo>
                  <a:pt x="13693140" y="1430020"/>
                  <a:pt x="13545820" y="1539240"/>
                  <a:pt x="13441681" y="1606550"/>
                </a:cubicBezTo>
                <a:cubicBezTo>
                  <a:pt x="13360400" y="1659890"/>
                  <a:pt x="13289281" y="1697990"/>
                  <a:pt x="13214350" y="1731010"/>
                </a:cubicBezTo>
                <a:cubicBezTo>
                  <a:pt x="13148309" y="1760220"/>
                  <a:pt x="13068300" y="1776730"/>
                  <a:pt x="13018770" y="1797050"/>
                </a:cubicBezTo>
                <a:cubicBezTo>
                  <a:pt x="12985750" y="1812290"/>
                  <a:pt x="12976859" y="1824990"/>
                  <a:pt x="12941300" y="1838960"/>
                </a:cubicBezTo>
                <a:cubicBezTo>
                  <a:pt x="12871450" y="1866900"/>
                  <a:pt x="12749530" y="1893570"/>
                  <a:pt x="12616180" y="1926590"/>
                </a:cubicBezTo>
                <a:cubicBezTo>
                  <a:pt x="12404090" y="1977390"/>
                  <a:pt x="12053570" y="2042160"/>
                  <a:pt x="11789410" y="2103120"/>
                </a:cubicBezTo>
                <a:cubicBezTo>
                  <a:pt x="11545570" y="2160270"/>
                  <a:pt x="11309350" y="2217420"/>
                  <a:pt x="11085830" y="2277110"/>
                </a:cubicBezTo>
                <a:cubicBezTo>
                  <a:pt x="10882630" y="2330450"/>
                  <a:pt x="10725150" y="2383790"/>
                  <a:pt x="10502900" y="2440940"/>
                </a:cubicBezTo>
                <a:cubicBezTo>
                  <a:pt x="10212070" y="2517140"/>
                  <a:pt x="9779000" y="2627630"/>
                  <a:pt x="9489440" y="2684780"/>
                </a:cubicBezTo>
                <a:cubicBezTo>
                  <a:pt x="9277350" y="2726690"/>
                  <a:pt x="9033510" y="2749550"/>
                  <a:pt x="8931910" y="2773680"/>
                </a:cubicBezTo>
                <a:cubicBezTo>
                  <a:pt x="8893810" y="2782570"/>
                  <a:pt x="8892540" y="2788920"/>
                  <a:pt x="8853170" y="2797810"/>
                </a:cubicBezTo>
                <a:cubicBezTo>
                  <a:pt x="8742680" y="2823210"/>
                  <a:pt x="8420100" y="2865120"/>
                  <a:pt x="8210550" y="2890520"/>
                </a:cubicBezTo>
                <a:cubicBezTo>
                  <a:pt x="8012430" y="2915920"/>
                  <a:pt x="7832090" y="2936240"/>
                  <a:pt x="7626350" y="2951480"/>
                </a:cubicBezTo>
                <a:cubicBezTo>
                  <a:pt x="7396480" y="2969260"/>
                  <a:pt x="7171690" y="2978150"/>
                  <a:pt x="6896100" y="2984500"/>
                </a:cubicBezTo>
                <a:cubicBezTo>
                  <a:pt x="6537960" y="2993390"/>
                  <a:pt x="5990590" y="3002280"/>
                  <a:pt x="5657850" y="2987040"/>
                </a:cubicBezTo>
                <a:cubicBezTo>
                  <a:pt x="5431790" y="2976880"/>
                  <a:pt x="5278120" y="2956560"/>
                  <a:pt x="5090160" y="2934970"/>
                </a:cubicBezTo>
                <a:cubicBezTo>
                  <a:pt x="4902200" y="2912110"/>
                  <a:pt x="4712970" y="2885440"/>
                  <a:pt x="4527550" y="2854960"/>
                </a:cubicBezTo>
                <a:cubicBezTo>
                  <a:pt x="4344670" y="2824480"/>
                  <a:pt x="4144010" y="2785110"/>
                  <a:pt x="3987800" y="2752090"/>
                </a:cubicBezTo>
                <a:cubicBezTo>
                  <a:pt x="3865880" y="2725420"/>
                  <a:pt x="3788410" y="2707640"/>
                  <a:pt x="3665220" y="2673350"/>
                </a:cubicBezTo>
                <a:cubicBezTo>
                  <a:pt x="3500120" y="2628900"/>
                  <a:pt x="3275330" y="2561590"/>
                  <a:pt x="3088640" y="2499360"/>
                </a:cubicBezTo>
                <a:cubicBezTo>
                  <a:pt x="2908300" y="2439670"/>
                  <a:pt x="2713990" y="2366010"/>
                  <a:pt x="2565400" y="2308860"/>
                </a:cubicBezTo>
                <a:cubicBezTo>
                  <a:pt x="2454910" y="2266950"/>
                  <a:pt x="2373630" y="2235200"/>
                  <a:pt x="2278380" y="2192020"/>
                </a:cubicBezTo>
                <a:cubicBezTo>
                  <a:pt x="2179320" y="2146300"/>
                  <a:pt x="2085340" y="2100580"/>
                  <a:pt x="1979930" y="2042160"/>
                </a:cubicBezTo>
                <a:cubicBezTo>
                  <a:pt x="1859280" y="1974850"/>
                  <a:pt x="1727200" y="1894840"/>
                  <a:pt x="1593850" y="1807210"/>
                </a:cubicBezTo>
                <a:cubicBezTo>
                  <a:pt x="1446530" y="1710690"/>
                  <a:pt x="1289050" y="1584960"/>
                  <a:pt x="1136650" y="1485900"/>
                </a:cubicBezTo>
                <a:cubicBezTo>
                  <a:pt x="993140" y="1390650"/>
                  <a:pt x="806450" y="1290320"/>
                  <a:pt x="706120" y="1223010"/>
                </a:cubicBezTo>
                <a:cubicBezTo>
                  <a:pt x="650240" y="1186180"/>
                  <a:pt x="613410" y="1160780"/>
                  <a:pt x="580390" y="1131570"/>
                </a:cubicBezTo>
                <a:cubicBezTo>
                  <a:pt x="556260" y="1109980"/>
                  <a:pt x="544830" y="1087120"/>
                  <a:pt x="523240" y="1069340"/>
                </a:cubicBezTo>
                <a:cubicBezTo>
                  <a:pt x="502920" y="1051560"/>
                  <a:pt x="480060" y="1043940"/>
                  <a:pt x="455930" y="1022350"/>
                </a:cubicBezTo>
                <a:cubicBezTo>
                  <a:pt x="422910" y="993140"/>
                  <a:pt x="387350" y="952500"/>
                  <a:pt x="346710" y="901700"/>
                </a:cubicBezTo>
                <a:cubicBezTo>
                  <a:pt x="285750" y="824230"/>
                  <a:pt x="186690" y="685800"/>
                  <a:pt x="137160" y="598170"/>
                </a:cubicBezTo>
                <a:cubicBezTo>
                  <a:pt x="102870" y="537210"/>
                  <a:pt x="85090" y="495300"/>
                  <a:pt x="64770" y="436880"/>
                </a:cubicBezTo>
                <a:cubicBezTo>
                  <a:pt x="39370" y="369570"/>
                  <a:pt x="5080" y="264160"/>
                  <a:pt x="2540" y="213360"/>
                </a:cubicBezTo>
                <a:cubicBezTo>
                  <a:pt x="0" y="187960"/>
                  <a:pt x="2540" y="172720"/>
                  <a:pt x="10160" y="156210"/>
                </a:cubicBezTo>
                <a:cubicBezTo>
                  <a:pt x="17780" y="139700"/>
                  <a:pt x="34290" y="123190"/>
                  <a:pt x="50800" y="115570"/>
                </a:cubicBezTo>
                <a:cubicBezTo>
                  <a:pt x="67310" y="107950"/>
                  <a:pt x="90170" y="104140"/>
                  <a:pt x="107950" y="107950"/>
                </a:cubicBezTo>
                <a:cubicBezTo>
                  <a:pt x="125730" y="111760"/>
                  <a:pt x="146050" y="123190"/>
                  <a:pt x="158750" y="135890"/>
                </a:cubicBezTo>
                <a:cubicBezTo>
                  <a:pt x="170180" y="149860"/>
                  <a:pt x="181610" y="170180"/>
                  <a:pt x="181610" y="189230"/>
                </a:cubicBezTo>
                <a:cubicBezTo>
                  <a:pt x="181610" y="213360"/>
                  <a:pt x="165100" y="251460"/>
                  <a:pt x="147320" y="266700"/>
                </a:cubicBezTo>
                <a:cubicBezTo>
                  <a:pt x="133350" y="280670"/>
                  <a:pt x="113030" y="288290"/>
                  <a:pt x="92710" y="287020"/>
                </a:cubicBezTo>
                <a:cubicBezTo>
                  <a:pt x="69850" y="285750"/>
                  <a:pt x="33020" y="266700"/>
                  <a:pt x="17780" y="248920"/>
                </a:cubicBezTo>
                <a:cubicBezTo>
                  <a:pt x="5080" y="233680"/>
                  <a:pt x="0" y="212090"/>
                  <a:pt x="1270" y="194310"/>
                </a:cubicBezTo>
                <a:cubicBezTo>
                  <a:pt x="1270" y="175260"/>
                  <a:pt x="7620" y="153670"/>
                  <a:pt x="20320" y="139700"/>
                </a:cubicBezTo>
                <a:cubicBezTo>
                  <a:pt x="36830" y="123190"/>
                  <a:pt x="74930" y="106680"/>
                  <a:pt x="99060" y="106680"/>
                </a:cubicBezTo>
                <a:cubicBezTo>
                  <a:pt x="118110" y="106680"/>
                  <a:pt x="139700" y="119380"/>
                  <a:pt x="151130" y="129540"/>
                </a:cubicBezTo>
                <a:cubicBezTo>
                  <a:pt x="160020" y="135890"/>
                  <a:pt x="166370" y="142240"/>
                  <a:pt x="170180" y="152400"/>
                </a:cubicBezTo>
                <a:cubicBezTo>
                  <a:pt x="173990" y="165100"/>
                  <a:pt x="162560" y="186690"/>
                  <a:pt x="166370" y="205740"/>
                </a:cubicBezTo>
                <a:cubicBezTo>
                  <a:pt x="170180" y="229870"/>
                  <a:pt x="195580" y="256540"/>
                  <a:pt x="204470" y="285750"/>
                </a:cubicBezTo>
                <a:cubicBezTo>
                  <a:pt x="214630" y="317500"/>
                  <a:pt x="212090" y="355600"/>
                  <a:pt x="220980" y="388620"/>
                </a:cubicBezTo>
                <a:cubicBezTo>
                  <a:pt x="229870" y="421640"/>
                  <a:pt x="237490" y="448310"/>
                  <a:pt x="255270" y="485140"/>
                </a:cubicBezTo>
                <a:cubicBezTo>
                  <a:pt x="285750" y="543560"/>
                  <a:pt x="351790" y="635000"/>
                  <a:pt x="397510" y="697230"/>
                </a:cubicBezTo>
                <a:cubicBezTo>
                  <a:pt x="436880" y="749300"/>
                  <a:pt x="463550" y="783590"/>
                  <a:pt x="511810" y="834390"/>
                </a:cubicBezTo>
                <a:cubicBezTo>
                  <a:pt x="577850" y="902970"/>
                  <a:pt x="642620" y="971550"/>
                  <a:pt x="764540" y="1066800"/>
                </a:cubicBezTo>
                <a:cubicBezTo>
                  <a:pt x="1018540" y="1262380"/>
                  <a:pt x="1714500" y="1705610"/>
                  <a:pt x="2011680" y="1875790"/>
                </a:cubicBezTo>
                <a:cubicBezTo>
                  <a:pt x="2169160" y="1965960"/>
                  <a:pt x="2255520" y="2004060"/>
                  <a:pt x="2383790" y="2063750"/>
                </a:cubicBezTo>
                <a:cubicBezTo>
                  <a:pt x="2514600" y="2124710"/>
                  <a:pt x="2640330" y="2180590"/>
                  <a:pt x="2788920" y="2237740"/>
                </a:cubicBezTo>
                <a:cubicBezTo>
                  <a:pt x="2964180" y="2305050"/>
                  <a:pt x="3204210" y="2383790"/>
                  <a:pt x="3371850" y="2435860"/>
                </a:cubicBezTo>
                <a:cubicBezTo>
                  <a:pt x="3496310" y="2475230"/>
                  <a:pt x="3566160" y="2495550"/>
                  <a:pt x="3702050" y="2529840"/>
                </a:cubicBezTo>
                <a:cubicBezTo>
                  <a:pt x="3917950" y="2583180"/>
                  <a:pt x="4292600" y="2667000"/>
                  <a:pt x="4546600" y="2712720"/>
                </a:cubicBezTo>
                <a:cubicBezTo>
                  <a:pt x="4749800" y="2749550"/>
                  <a:pt x="4917440" y="2769870"/>
                  <a:pt x="5102860" y="2792730"/>
                </a:cubicBezTo>
                <a:cubicBezTo>
                  <a:pt x="5287010" y="2814320"/>
                  <a:pt x="5435600" y="2834640"/>
                  <a:pt x="5657850" y="2844800"/>
                </a:cubicBezTo>
                <a:cubicBezTo>
                  <a:pt x="5988050" y="2860040"/>
                  <a:pt x="6537960" y="2853690"/>
                  <a:pt x="6894830" y="2846070"/>
                </a:cubicBezTo>
                <a:cubicBezTo>
                  <a:pt x="7164070" y="2839720"/>
                  <a:pt x="7381240" y="2829560"/>
                  <a:pt x="7607300" y="2813050"/>
                </a:cubicBezTo>
                <a:cubicBezTo>
                  <a:pt x="7813040" y="2799080"/>
                  <a:pt x="7994650" y="2778760"/>
                  <a:pt x="8192770" y="2754630"/>
                </a:cubicBezTo>
                <a:cubicBezTo>
                  <a:pt x="8397240" y="2730500"/>
                  <a:pt x="8698230" y="2691130"/>
                  <a:pt x="8815070" y="2667000"/>
                </a:cubicBezTo>
                <a:cubicBezTo>
                  <a:pt x="8863330" y="2656840"/>
                  <a:pt x="8867140" y="2650490"/>
                  <a:pt x="8914130" y="2640330"/>
                </a:cubicBezTo>
                <a:cubicBezTo>
                  <a:pt x="9033510" y="2614930"/>
                  <a:pt x="9345930" y="2580640"/>
                  <a:pt x="9542780" y="2541270"/>
                </a:cubicBezTo>
                <a:cubicBezTo>
                  <a:pt x="9720580" y="2506980"/>
                  <a:pt x="9810750" y="2482850"/>
                  <a:pt x="10045700" y="2424430"/>
                </a:cubicBezTo>
                <a:cubicBezTo>
                  <a:pt x="10605770" y="2286000"/>
                  <a:pt x="12437110" y="1828800"/>
                  <a:pt x="12879070" y="1682750"/>
                </a:cubicBezTo>
                <a:cubicBezTo>
                  <a:pt x="13017500" y="1638300"/>
                  <a:pt x="13065759" y="1615440"/>
                  <a:pt x="13145770" y="1577340"/>
                </a:cubicBezTo>
                <a:cubicBezTo>
                  <a:pt x="13216890" y="1544320"/>
                  <a:pt x="13274040" y="1513840"/>
                  <a:pt x="13337540" y="1471930"/>
                </a:cubicBezTo>
                <a:cubicBezTo>
                  <a:pt x="13408659" y="1426210"/>
                  <a:pt x="13487400" y="1362710"/>
                  <a:pt x="13552170" y="1309370"/>
                </a:cubicBezTo>
                <a:cubicBezTo>
                  <a:pt x="13609320" y="1263650"/>
                  <a:pt x="13670281" y="1211580"/>
                  <a:pt x="13707109" y="1173480"/>
                </a:cubicBezTo>
                <a:cubicBezTo>
                  <a:pt x="13729970" y="1149350"/>
                  <a:pt x="13737590" y="1136650"/>
                  <a:pt x="13759181" y="1108710"/>
                </a:cubicBezTo>
                <a:cubicBezTo>
                  <a:pt x="13797281" y="1057910"/>
                  <a:pt x="13870940" y="952500"/>
                  <a:pt x="13911581" y="886460"/>
                </a:cubicBezTo>
                <a:cubicBezTo>
                  <a:pt x="13942059" y="835660"/>
                  <a:pt x="13971270" y="788670"/>
                  <a:pt x="13986509" y="748030"/>
                </a:cubicBezTo>
                <a:cubicBezTo>
                  <a:pt x="13997940" y="717550"/>
                  <a:pt x="14000481" y="704850"/>
                  <a:pt x="14005559" y="666750"/>
                </a:cubicBezTo>
                <a:cubicBezTo>
                  <a:pt x="14016990" y="577850"/>
                  <a:pt x="14024609" y="328930"/>
                  <a:pt x="14020800" y="215900"/>
                </a:cubicBezTo>
                <a:cubicBezTo>
                  <a:pt x="14019531" y="147320"/>
                  <a:pt x="13994131" y="87630"/>
                  <a:pt x="14004290" y="52070"/>
                </a:cubicBezTo>
                <a:cubicBezTo>
                  <a:pt x="14010640" y="31750"/>
                  <a:pt x="14025881" y="19050"/>
                  <a:pt x="14041120" y="10160"/>
                </a:cubicBezTo>
                <a:cubicBezTo>
                  <a:pt x="14056359" y="1270"/>
                  <a:pt x="14080490" y="0"/>
                  <a:pt x="14095731" y="2540"/>
                </a:cubicBezTo>
                <a:cubicBezTo>
                  <a:pt x="14108431" y="5080"/>
                  <a:pt x="14119859" y="10160"/>
                  <a:pt x="14128750" y="19050"/>
                </a:cubicBezTo>
                <a:cubicBezTo>
                  <a:pt x="14140181" y="30480"/>
                  <a:pt x="14155420" y="67310"/>
                  <a:pt x="14155420" y="67310"/>
                </a:cubicBezTo>
              </a:path>
            </a:pathLst>
          </a:cu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2990851" y="5942648"/>
            <a:ext cx="739140" cy="483870"/>
          </a:xfrm>
          <a:custGeom>
            <a:rect b="b" l="l" r="r" t="t"/>
            <a:pathLst>
              <a:path extrusionOk="0" h="645160" w="985520">
                <a:moveTo>
                  <a:pt x="869950" y="317500"/>
                </a:moveTo>
                <a:cubicBezTo>
                  <a:pt x="648970" y="201930"/>
                  <a:pt x="621030" y="217170"/>
                  <a:pt x="591820" y="212090"/>
                </a:cubicBezTo>
                <a:cubicBezTo>
                  <a:pt x="563880" y="208280"/>
                  <a:pt x="546100" y="175260"/>
                  <a:pt x="514350" y="182880"/>
                </a:cubicBezTo>
                <a:cubicBezTo>
                  <a:pt x="434340" y="201930"/>
                  <a:pt x="154940" y="554990"/>
                  <a:pt x="161290" y="582930"/>
                </a:cubicBezTo>
                <a:cubicBezTo>
                  <a:pt x="162560" y="586740"/>
                  <a:pt x="172720" y="584200"/>
                  <a:pt x="173990" y="588010"/>
                </a:cubicBezTo>
                <a:cubicBezTo>
                  <a:pt x="175260" y="593090"/>
                  <a:pt x="166370" y="604520"/>
                  <a:pt x="158750" y="612140"/>
                </a:cubicBezTo>
                <a:cubicBezTo>
                  <a:pt x="147320" y="623570"/>
                  <a:pt x="127000" y="637540"/>
                  <a:pt x="109220" y="641350"/>
                </a:cubicBezTo>
                <a:cubicBezTo>
                  <a:pt x="91440" y="643890"/>
                  <a:pt x="68580" y="642620"/>
                  <a:pt x="53340" y="633730"/>
                </a:cubicBezTo>
                <a:cubicBezTo>
                  <a:pt x="33020" y="621030"/>
                  <a:pt x="8890" y="588010"/>
                  <a:pt x="3810" y="566420"/>
                </a:cubicBezTo>
                <a:cubicBezTo>
                  <a:pt x="0" y="547370"/>
                  <a:pt x="3810" y="525780"/>
                  <a:pt x="13970" y="510540"/>
                </a:cubicBezTo>
                <a:cubicBezTo>
                  <a:pt x="26670" y="490220"/>
                  <a:pt x="60960" y="468630"/>
                  <a:pt x="83820" y="464820"/>
                </a:cubicBezTo>
                <a:cubicBezTo>
                  <a:pt x="102870" y="461010"/>
                  <a:pt x="124460" y="468630"/>
                  <a:pt x="139700" y="477520"/>
                </a:cubicBezTo>
                <a:cubicBezTo>
                  <a:pt x="154940" y="487680"/>
                  <a:pt x="170180" y="504190"/>
                  <a:pt x="175260" y="521970"/>
                </a:cubicBezTo>
                <a:cubicBezTo>
                  <a:pt x="181610" y="544830"/>
                  <a:pt x="176530" y="585470"/>
                  <a:pt x="165100" y="604520"/>
                </a:cubicBezTo>
                <a:cubicBezTo>
                  <a:pt x="154940" y="621030"/>
                  <a:pt x="135890" y="632460"/>
                  <a:pt x="118110" y="638810"/>
                </a:cubicBezTo>
                <a:cubicBezTo>
                  <a:pt x="101600" y="643890"/>
                  <a:pt x="78740" y="645160"/>
                  <a:pt x="62230" y="637540"/>
                </a:cubicBezTo>
                <a:cubicBezTo>
                  <a:pt x="40640" y="627380"/>
                  <a:pt x="12700" y="596900"/>
                  <a:pt x="5080" y="575310"/>
                </a:cubicBezTo>
                <a:cubicBezTo>
                  <a:pt x="0" y="557530"/>
                  <a:pt x="0" y="543560"/>
                  <a:pt x="10160" y="518160"/>
                </a:cubicBezTo>
                <a:cubicBezTo>
                  <a:pt x="40640" y="439420"/>
                  <a:pt x="278130" y="167640"/>
                  <a:pt x="353060" y="91440"/>
                </a:cubicBezTo>
                <a:cubicBezTo>
                  <a:pt x="384810" y="59690"/>
                  <a:pt x="400050" y="45720"/>
                  <a:pt x="426720" y="30480"/>
                </a:cubicBezTo>
                <a:cubicBezTo>
                  <a:pt x="452120" y="16510"/>
                  <a:pt x="481330" y="0"/>
                  <a:pt x="509270" y="1270"/>
                </a:cubicBezTo>
                <a:cubicBezTo>
                  <a:pt x="539750" y="3810"/>
                  <a:pt x="566420" y="34290"/>
                  <a:pt x="603250" y="46990"/>
                </a:cubicBezTo>
                <a:cubicBezTo>
                  <a:pt x="647700" y="62230"/>
                  <a:pt x="708660" y="58420"/>
                  <a:pt x="760730" y="78740"/>
                </a:cubicBezTo>
                <a:cubicBezTo>
                  <a:pt x="820420" y="100330"/>
                  <a:pt x="902970" y="148590"/>
                  <a:pt x="939800" y="177800"/>
                </a:cubicBezTo>
                <a:cubicBezTo>
                  <a:pt x="957580" y="191770"/>
                  <a:pt x="970280" y="201930"/>
                  <a:pt x="976630" y="218440"/>
                </a:cubicBezTo>
                <a:cubicBezTo>
                  <a:pt x="982980" y="233680"/>
                  <a:pt x="985520" y="256540"/>
                  <a:pt x="977900" y="273050"/>
                </a:cubicBezTo>
                <a:cubicBezTo>
                  <a:pt x="970280" y="292100"/>
                  <a:pt x="943610" y="316230"/>
                  <a:pt x="924560" y="322580"/>
                </a:cubicBezTo>
                <a:cubicBezTo>
                  <a:pt x="908050" y="328930"/>
                  <a:pt x="869950" y="317500"/>
                  <a:pt x="869950" y="317500"/>
                </a:cubicBezTo>
              </a:path>
            </a:pathLst>
          </a:custGeom>
          <a:solidFill>
            <a:srgbClr val="080E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txBox="1"/>
          <p:nvPr/>
        </p:nvSpPr>
        <p:spPr>
          <a:xfrm>
            <a:off x="6004531" y="6677706"/>
            <a:ext cx="595936" cy="289349"/>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US" sz="1733" u="none" cap="none" strike="noStrike">
                <a:solidFill>
                  <a:srgbClr val="080E26"/>
                </a:solidFill>
                <a:latin typeface="Open Sans"/>
                <a:ea typeface="Open Sans"/>
                <a:cs typeface="Open Sans"/>
                <a:sym typeface="Open Sans"/>
              </a:rPr>
              <a:t>G1(A)</a:t>
            </a:r>
            <a:endParaRPr/>
          </a:p>
        </p:txBody>
      </p:sp>
      <p:sp>
        <p:nvSpPr>
          <p:cNvPr id="317" name="Google Shape;317;p14"/>
          <p:cNvSpPr txBox="1"/>
          <p:nvPr/>
        </p:nvSpPr>
        <p:spPr>
          <a:xfrm>
            <a:off x="10877655" y="4942523"/>
            <a:ext cx="1461327" cy="289349"/>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US" sz="1733" u="none" cap="none" strike="noStrike">
                <a:solidFill>
                  <a:srgbClr val="080E26"/>
                </a:solidFill>
                <a:latin typeface="Open Sans"/>
                <a:ea typeface="Open Sans"/>
                <a:cs typeface="Open Sans"/>
                <a:sym typeface="Open Sans"/>
              </a:rPr>
              <a:t>G2(B_fake)</a:t>
            </a:r>
            <a:endParaRPr/>
          </a:p>
        </p:txBody>
      </p:sp>
      <p:sp>
        <p:nvSpPr>
          <p:cNvPr id="318" name="Google Shape;318;p14"/>
          <p:cNvSpPr txBox="1"/>
          <p:nvPr/>
        </p:nvSpPr>
        <p:spPr>
          <a:xfrm>
            <a:off x="7301092" y="7739649"/>
            <a:ext cx="2420023" cy="289349"/>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US" sz="1733" u="none" cap="none" strike="noStrike">
                <a:solidFill>
                  <a:srgbClr val="080E26"/>
                </a:solidFill>
                <a:latin typeface="Open Sans"/>
                <a:ea typeface="Open Sans"/>
                <a:cs typeface="Open Sans"/>
                <a:sym typeface="Open Sans"/>
              </a:rPr>
              <a:t>A_rec - A</a:t>
            </a:r>
            <a:endParaRPr/>
          </a:p>
        </p:txBody>
      </p:sp>
      <p:sp>
        <p:nvSpPr>
          <p:cNvPr id="319" name="Google Shape;319;p14"/>
          <p:cNvSpPr txBox="1"/>
          <p:nvPr/>
        </p:nvSpPr>
        <p:spPr>
          <a:xfrm>
            <a:off x="3075069" y="3309114"/>
            <a:ext cx="595936" cy="289349"/>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US" sz="1733" u="none" cap="none" strike="noStrike">
                <a:solidFill>
                  <a:srgbClr val="FF3131"/>
                </a:solidFill>
                <a:latin typeface="Open Sans"/>
                <a:ea typeface="Open Sans"/>
                <a:cs typeface="Open Sans"/>
                <a:sym typeface="Open Sans"/>
              </a:rPr>
              <a:t>A</a:t>
            </a:r>
            <a:endParaRPr/>
          </a:p>
        </p:txBody>
      </p:sp>
      <p:sp>
        <p:nvSpPr>
          <p:cNvPr id="320" name="Google Shape;320;p14"/>
          <p:cNvSpPr txBox="1"/>
          <p:nvPr/>
        </p:nvSpPr>
        <p:spPr>
          <a:xfrm>
            <a:off x="5494642" y="3309114"/>
            <a:ext cx="595936" cy="289349"/>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US" sz="1733" u="none" cap="none" strike="noStrike">
                <a:solidFill>
                  <a:srgbClr val="FF3131"/>
                </a:solidFill>
                <a:latin typeface="Open Sans"/>
                <a:ea typeface="Open Sans"/>
                <a:cs typeface="Open Sans"/>
                <a:sym typeface="Open Sans"/>
              </a:rPr>
              <a:t>B</a:t>
            </a:r>
            <a:endParaRPr/>
          </a:p>
        </p:txBody>
      </p:sp>
      <p:sp>
        <p:nvSpPr>
          <p:cNvPr id="321" name="Google Shape;321;p14"/>
          <p:cNvSpPr txBox="1"/>
          <p:nvPr/>
        </p:nvSpPr>
        <p:spPr>
          <a:xfrm>
            <a:off x="9326011" y="3309114"/>
            <a:ext cx="966818" cy="289349"/>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US" sz="1733" u="none" cap="none" strike="noStrike">
                <a:solidFill>
                  <a:srgbClr val="FF3131"/>
                </a:solidFill>
                <a:latin typeface="Open Sans"/>
                <a:ea typeface="Open Sans"/>
                <a:cs typeface="Open Sans"/>
                <a:sym typeface="Open Sans"/>
              </a:rPr>
              <a:t>B_fake</a:t>
            </a:r>
            <a:endParaRPr/>
          </a:p>
        </p:txBody>
      </p:sp>
      <p:sp>
        <p:nvSpPr>
          <p:cNvPr id="322" name="Google Shape;322;p14"/>
          <p:cNvSpPr txBox="1"/>
          <p:nvPr/>
        </p:nvSpPr>
        <p:spPr>
          <a:xfrm>
            <a:off x="13292557" y="3299589"/>
            <a:ext cx="966818" cy="289349"/>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US" sz="1733" u="none" cap="none" strike="noStrike">
                <a:solidFill>
                  <a:srgbClr val="FF3131"/>
                </a:solidFill>
                <a:latin typeface="Open Sans"/>
                <a:ea typeface="Open Sans"/>
                <a:cs typeface="Open Sans"/>
                <a:sym typeface="Open Sans"/>
              </a:rPr>
              <a:t>A_rec</a:t>
            </a:r>
            <a:endParaRPr/>
          </a:p>
        </p:txBody>
      </p:sp>
      <p:sp>
        <p:nvSpPr>
          <p:cNvPr id="323" name="Google Shape;323;p14"/>
          <p:cNvSpPr/>
          <p:nvPr/>
        </p:nvSpPr>
        <p:spPr>
          <a:xfrm>
            <a:off x="6858952" y="4730115"/>
            <a:ext cx="1701165" cy="216218"/>
          </a:xfrm>
          <a:custGeom>
            <a:rect b="b" l="l" r="r" t="t"/>
            <a:pathLst>
              <a:path extrusionOk="0" h="288290" w="2268220">
                <a:moveTo>
                  <a:pt x="80010" y="7620"/>
                </a:moveTo>
                <a:cubicBezTo>
                  <a:pt x="1050290" y="0"/>
                  <a:pt x="1132840" y="30480"/>
                  <a:pt x="1231900" y="36830"/>
                </a:cubicBezTo>
                <a:cubicBezTo>
                  <a:pt x="1320800" y="43180"/>
                  <a:pt x="1386840" y="30480"/>
                  <a:pt x="1488440" y="35560"/>
                </a:cubicBezTo>
                <a:cubicBezTo>
                  <a:pt x="1638300" y="41910"/>
                  <a:pt x="1922780" y="82550"/>
                  <a:pt x="2044700" y="85090"/>
                </a:cubicBezTo>
                <a:cubicBezTo>
                  <a:pt x="2103120" y="86360"/>
                  <a:pt x="2138680" y="69850"/>
                  <a:pt x="2175510" y="78740"/>
                </a:cubicBezTo>
                <a:cubicBezTo>
                  <a:pt x="2204720" y="85090"/>
                  <a:pt x="2235200" y="100330"/>
                  <a:pt x="2250440" y="118110"/>
                </a:cubicBezTo>
                <a:cubicBezTo>
                  <a:pt x="2261870" y="133350"/>
                  <a:pt x="2268220" y="154940"/>
                  <a:pt x="2265680" y="173990"/>
                </a:cubicBezTo>
                <a:cubicBezTo>
                  <a:pt x="2261870" y="196850"/>
                  <a:pt x="2240280" y="232410"/>
                  <a:pt x="2221230" y="245110"/>
                </a:cubicBezTo>
                <a:cubicBezTo>
                  <a:pt x="2205990" y="256540"/>
                  <a:pt x="2184400" y="261620"/>
                  <a:pt x="2165350" y="257810"/>
                </a:cubicBezTo>
                <a:cubicBezTo>
                  <a:pt x="2142490" y="254000"/>
                  <a:pt x="2108200" y="229870"/>
                  <a:pt x="2095500" y="210820"/>
                </a:cubicBezTo>
                <a:cubicBezTo>
                  <a:pt x="2085340" y="194310"/>
                  <a:pt x="2081530" y="172720"/>
                  <a:pt x="2086610" y="153670"/>
                </a:cubicBezTo>
                <a:cubicBezTo>
                  <a:pt x="2092960" y="130810"/>
                  <a:pt x="2117090" y="97790"/>
                  <a:pt x="2137410" y="86360"/>
                </a:cubicBezTo>
                <a:cubicBezTo>
                  <a:pt x="2153920" y="77470"/>
                  <a:pt x="2176780" y="76200"/>
                  <a:pt x="2194560" y="81280"/>
                </a:cubicBezTo>
                <a:cubicBezTo>
                  <a:pt x="2212340" y="85090"/>
                  <a:pt x="2232660" y="96520"/>
                  <a:pt x="2244090" y="110490"/>
                </a:cubicBezTo>
                <a:cubicBezTo>
                  <a:pt x="2255520" y="124460"/>
                  <a:pt x="2264410" y="146050"/>
                  <a:pt x="2265680" y="163830"/>
                </a:cubicBezTo>
                <a:cubicBezTo>
                  <a:pt x="2265680" y="181610"/>
                  <a:pt x="2261870" y="204470"/>
                  <a:pt x="2250440" y="218440"/>
                </a:cubicBezTo>
                <a:cubicBezTo>
                  <a:pt x="2235200" y="237490"/>
                  <a:pt x="2216150" y="250190"/>
                  <a:pt x="2175510" y="259080"/>
                </a:cubicBezTo>
                <a:cubicBezTo>
                  <a:pt x="2042160" y="288290"/>
                  <a:pt x="1473200" y="224790"/>
                  <a:pt x="1261110" y="207010"/>
                </a:cubicBezTo>
                <a:cubicBezTo>
                  <a:pt x="1149350" y="198120"/>
                  <a:pt x="1064260" y="193040"/>
                  <a:pt x="1003300" y="180340"/>
                </a:cubicBezTo>
                <a:cubicBezTo>
                  <a:pt x="967740" y="173990"/>
                  <a:pt x="962660" y="162560"/>
                  <a:pt x="920750" y="157480"/>
                </a:cubicBezTo>
                <a:cubicBezTo>
                  <a:pt x="787400" y="139700"/>
                  <a:pt x="190500" y="184150"/>
                  <a:pt x="80010" y="163830"/>
                </a:cubicBezTo>
                <a:cubicBezTo>
                  <a:pt x="50800" y="158750"/>
                  <a:pt x="40640" y="156210"/>
                  <a:pt x="27940" y="144780"/>
                </a:cubicBezTo>
                <a:cubicBezTo>
                  <a:pt x="15240" y="133350"/>
                  <a:pt x="3810" y="113030"/>
                  <a:pt x="2540" y="95250"/>
                </a:cubicBezTo>
                <a:cubicBezTo>
                  <a:pt x="0" y="78740"/>
                  <a:pt x="3810" y="55880"/>
                  <a:pt x="15240" y="41910"/>
                </a:cubicBezTo>
                <a:cubicBezTo>
                  <a:pt x="27940" y="25400"/>
                  <a:pt x="80010" y="7620"/>
                  <a:pt x="80010" y="7620"/>
                </a:cubicBezTo>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4"/>
          <p:cNvSpPr/>
          <p:nvPr/>
        </p:nvSpPr>
        <p:spPr>
          <a:xfrm>
            <a:off x="8309610" y="4656772"/>
            <a:ext cx="340995" cy="477203"/>
          </a:xfrm>
          <a:custGeom>
            <a:rect b="b" l="l" r="r" t="t"/>
            <a:pathLst>
              <a:path extrusionOk="0" h="636270" w="454660">
                <a:moveTo>
                  <a:pt x="295910" y="12700"/>
                </a:moveTo>
                <a:cubicBezTo>
                  <a:pt x="419100" y="119380"/>
                  <a:pt x="443230" y="146050"/>
                  <a:pt x="449580" y="175260"/>
                </a:cubicBezTo>
                <a:cubicBezTo>
                  <a:pt x="454660" y="201930"/>
                  <a:pt x="444500" y="233680"/>
                  <a:pt x="435610" y="260350"/>
                </a:cubicBezTo>
                <a:cubicBezTo>
                  <a:pt x="426720" y="287020"/>
                  <a:pt x="414020" y="304800"/>
                  <a:pt x="393700" y="334010"/>
                </a:cubicBezTo>
                <a:cubicBezTo>
                  <a:pt x="358140" y="387350"/>
                  <a:pt x="279400" y="491490"/>
                  <a:pt x="227330" y="543560"/>
                </a:cubicBezTo>
                <a:cubicBezTo>
                  <a:pt x="191770" y="580390"/>
                  <a:pt x="160020" y="615950"/>
                  <a:pt x="124460" y="627380"/>
                </a:cubicBezTo>
                <a:cubicBezTo>
                  <a:pt x="97790" y="636270"/>
                  <a:pt x="64770" y="633730"/>
                  <a:pt x="44450" y="623570"/>
                </a:cubicBezTo>
                <a:cubicBezTo>
                  <a:pt x="26670" y="614680"/>
                  <a:pt x="13970" y="599440"/>
                  <a:pt x="7620" y="581660"/>
                </a:cubicBezTo>
                <a:cubicBezTo>
                  <a:pt x="1270" y="560070"/>
                  <a:pt x="5080" y="520700"/>
                  <a:pt x="16510" y="500380"/>
                </a:cubicBezTo>
                <a:cubicBezTo>
                  <a:pt x="25400" y="483870"/>
                  <a:pt x="41910" y="471170"/>
                  <a:pt x="59690" y="467360"/>
                </a:cubicBezTo>
                <a:cubicBezTo>
                  <a:pt x="81280" y="461010"/>
                  <a:pt x="120650" y="467360"/>
                  <a:pt x="139700" y="480060"/>
                </a:cubicBezTo>
                <a:cubicBezTo>
                  <a:pt x="156210" y="488950"/>
                  <a:pt x="167640" y="506730"/>
                  <a:pt x="171450" y="525780"/>
                </a:cubicBezTo>
                <a:cubicBezTo>
                  <a:pt x="176530" y="547370"/>
                  <a:pt x="167640" y="586740"/>
                  <a:pt x="154940" y="604520"/>
                </a:cubicBezTo>
                <a:cubicBezTo>
                  <a:pt x="143510" y="619760"/>
                  <a:pt x="125730" y="631190"/>
                  <a:pt x="106680" y="633730"/>
                </a:cubicBezTo>
                <a:cubicBezTo>
                  <a:pt x="85090" y="636270"/>
                  <a:pt x="46990" y="626110"/>
                  <a:pt x="29210" y="612140"/>
                </a:cubicBezTo>
                <a:cubicBezTo>
                  <a:pt x="13970" y="600710"/>
                  <a:pt x="5080" y="580390"/>
                  <a:pt x="2540" y="563880"/>
                </a:cubicBezTo>
                <a:cubicBezTo>
                  <a:pt x="0" y="546100"/>
                  <a:pt x="1270" y="528320"/>
                  <a:pt x="11430" y="509270"/>
                </a:cubicBezTo>
                <a:cubicBezTo>
                  <a:pt x="27940" y="477520"/>
                  <a:pt x="86360" y="443230"/>
                  <a:pt x="123190" y="405130"/>
                </a:cubicBezTo>
                <a:cubicBezTo>
                  <a:pt x="163830" y="363220"/>
                  <a:pt x="204470" y="293370"/>
                  <a:pt x="243840" y="265430"/>
                </a:cubicBezTo>
                <a:cubicBezTo>
                  <a:pt x="269240" y="246380"/>
                  <a:pt x="317500" y="248920"/>
                  <a:pt x="320040" y="232410"/>
                </a:cubicBezTo>
                <a:cubicBezTo>
                  <a:pt x="323850" y="209550"/>
                  <a:pt x="218440" y="161290"/>
                  <a:pt x="195580" y="130810"/>
                </a:cubicBezTo>
                <a:cubicBezTo>
                  <a:pt x="181610" y="113030"/>
                  <a:pt x="175260" y="96520"/>
                  <a:pt x="175260" y="78740"/>
                </a:cubicBezTo>
                <a:cubicBezTo>
                  <a:pt x="175260" y="62230"/>
                  <a:pt x="184150" y="39370"/>
                  <a:pt x="194310" y="26670"/>
                </a:cubicBezTo>
                <a:cubicBezTo>
                  <a:pt x="201930" y="16510"/>
                  <a:pt x="210820" y="8890"/>
                  <a:pt x="224790" y="5080"/>
                </a:cubicBezTo>
                <a:cubicBezTo>
                  <a:pt x="242570" y="0"/>
                  <a:pt x="295910" y="12700"/>
                  <a:pt x="295910" y="12700"/>
                </a:cubicBezTo>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4"/>
          <p:cNvSpPr/>
          <p:nvPr/>
        </p:nvSpPr>
        <p:spPr>
          <a:xfrm>
            <a:off x="6787515" y="4541520"/>
            <a:ext cx="394335" cy="623888"/>
          </a:xfrm>
          <a:custGeom>
            <a:rect b="b" l="l" r="r" t="t"/>
            <a:pathLst>
              <a:path extrusionOk="0" h="831850" w="525780">
                <a:moveTo>
                  <a:pt x="485140" y="146050"/>
                </a:moveTo>
                <a:cubicBezTo>
                  <a:pt x="295910" y="251460"/>
                  <a:pt x="182880" y="378460"/>
                  <a:pt x="153670" y="367030"/>
                </a:cubicBezTo>
                <a:cubicBezTo>
                  <a:pt x="135890" y="359410"/>
                  <a:pt x="129540" y="287020"/>
                  <a:pt x="142240" y="279400"/>
                </a:cubicBezTo>
                <a:cubicBezTo>
                  <a:pt x="161290" y="267970"/>
                  <a:pt x="265430" y="358140"/>
                  <a:pt x="313690" y="403860"/>
                </a:cubicBezTo>
                <a:cubicBezTo>
                  <a:pt x="359410" y="445770"/>
                  <a:pt x="402590" y="496570"/>
                  <a:pt x="427990" y="542290"/>
                </a:cubicBezTo>
                <a:cubicBezTo>
                  <a:pt x="449580" y="580390"/>
                  <a:pt x="448310" y="624840"/>
                  <a:pt x="466090" y="655320"/>
                </a:cubicBezTo>
                <a:cubicBezTo>
                  <a:pt x="481330" y="680720"/>
                  <a:pt x="513080" y="695960"/>
                  <a:pt x="520700" y="718820"/>
                </a:cubicBezTo>
                <a:cubicBezTo>
                  <a:pt x="525780" y="736600"/>
                  <a:pt x="521970" y="758190"/>
                  <a:pt x="514350" y="774700"/>
                </a:cubicBezTo>
                <a:cubicBezTo>
                  <a:pt x="506730" y="791210"/>
                  <a:pt x="491490" y="807720"/>
                  <a:pt x="476250" y="815340"/>
                </a:cubicBezTo>
                <a:cubicBezTo>
                  <a:pt x="459740" y="824230"/>
                  <a:pt x="438150" y="828040"/>
                  <a:pt x="420370" y="825500"/>
                </a:cubicBezTo>
                <a:cubicBezTo>
                  <a:pt x="402590" y="822960"/>
                  <a:pt x="382270" y="814070"/>
                  <a:pt x="369570" y="798830"/>
                </a:cubicBezTo>
                <a:cubicBezTo>
                  <a:pt x="355600" y="781050"/>
                  <a:pt x="341630" y="742950"/>
                  <a:pt x="346710" y="720090"/>
                </a:cubicBezTo>
                <a:cubicBezTo>
                  <a:pt x="351790" y="695960"/>
                  <a:pt x="379730" y="666750"/>
                  <a:pt x="400050" y="655320"/>
                </a:cubicBezTo>
                <a:cubicBezTo>
                  <a:pt x="417830" y="647700"/>
                  <a:pt x="439420" y="647700"/>
                  <a:pt x="457200" y="652780"/>
                </a:cubicBezTo>
                <a:cubicBezTo>
                  <a:pt x="473710" y="656590"/>
                  <a:pt x="492760" y="669290"/>
                  <a:pt x="504190" y="683260"/>
                </a:cubicBezTo>
                <a:cubicBezTo>
                  <a:pt x="515620" y="698500"/>
                  <a:pt x="521970" y="718820"/>
                  <a:pt x="521970" y="736600"/>
                </a:cubicBezTo>
                <a:cubicBezTo>
                  <a:pt x="523240" y="755650"/>
                  <a:pt x="515620" y="777240"/>
                  <a:pt x="505460" y="791210"/>
                </a:cubicBezTo>
                <a:cubicBezTo>
                  <a:pt x="494030" y="805180"/>
                  <a:pt x="474980" y="817880"/>
                  <a:pt x="458470" y="822960"/>
                </a:cubicBezTo>
                <a:cubicBezTo>
                  <a:pt x="440690" y="828040"/>
                  <a:pt x="422910" y="831850"/>
                  <a:pt x="401320" y="820420"/>
                </a:cubicBezTo>
                <a:cubicBezTo>
                  <a:pt x="349250" y="791210"/>
                  <a:pt x="274320" y="614680"/>
                  <a:pt x="203200" y="535940"/>
                </a:cubicBezTo>
                <a:cubicBezTo>
                  <a:pt x="142240" y="469900"/>
                  <a:pt x="27940" y="425450"/>
                  <a:pt x="11430" y="373380"/>
                </a:cubicBezTo>
                <a:cubicBezTo>
                  <a:pt x="0" y="341630"/>
                  <a:pt x="15240" y="312420"/>
                  <a:pt x="31750" y="281940"/>
                </a:cubicBezTo>
                <a:cubicBezTo>
                  <a:pt x="54610" y="238760"/>
                  <a:pt x="113030" y="191770"/>
                  <a:pt x="157480" y="154940"/>
                </a:cubicBezTo>
                <a:cubicBezTo>
                  <a:pt x="198120" y="120650"/>
                  <a:pt x="243840" y="92710"/>
                  <a:pt x="287020" y="68580"/>
                </a:cubicBezTo>
                <a:cubicBezTo>
                  <a:pt x="327660" y="45720"/>
                  <a:pt x="370840" y="19050"/>
                  <a:pt x="406400" y="10160"/>
                </a:cubicBezTo>
                <a:cubicBezTo>
                  <a:pt x="433070" y="3810"/>
                  <a:pt x="461010" y="0"/>
                  <a:pt x="480060" y="7620"/>
                </a:cubicBezTo>
                <a:cubicBezTo>
                  <a:pt x="496570" y="15240"/>
                  <a:pt x="511810" y="31750"/>
                  <a:pt x="518160" y="48260"/>
                </a:cubicBezTo>
                <a:cubicBezTo>
                  <a:pt x="524510" y="63500"/>
                  <a:pt x="525780" y="87630"/>
                  <a:pt x="519430" y="104140"/>
                </a:cubicBezTo>
                <a:cubicBezTo>
                  <a:pt x="514350" y="120650"/>
                  <a:pt x="485140" y="146050"/>
                  <a:pt x="485140" y="146050"/>
                </a:cubicBezTo>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txBox="1"/>
          <p:nvPr/>
        </p:nvSpPr>
        <p:spPr>
          <a:xfrm>
            <a:off x="7306597" y="4409228"/>
            <a:ext cx="966818" cy="289349"/>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US" sz="1733" u="none" cap="none" strike="noStrike">
                <a:solidFill>
                  <a:srgbClr val="000000"/>
                </a:solidFill>
                <a:latin typeface="Open Sans"/>
                <a:ea typeface="Open Sans"/>
                <a:cs typeface="Open Sans"/>
                <a:sym typeface="Open Sans"/>
              </a:rPr>
              <a:t>D1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330" name="Shape 330"/>
        <p:cNvGrpSpPr/>
        <p:nvPr/>
      </p:nvGrpSpPr>
      <p:grpSpPr>
        <a:xfrm>
          <a:off x="0" y="0"/>
          <a:ext cx="0" cy="0"/>
          <a:chOff x="0" y="0"/>
          <a:chExt cx="0" cy="0"/>
        </a:xfrm>
      </p:grpSpPr>
      <p:sp>
        <p:nvSpPr>
          <p:cNvPr id="331" name="Google Shape;331;p15"/>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332" name="Google Shape;332;p15"/>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333" name="Google Shape;333;p15"/>
          <p:cNvGrpSpPr/>
          <p:nvPr/>
        </p:nvGrpSpPr>
        <p:grpSpPr>
          <a:xfrm>
            <a:off x="1028700" y="922658"/>
            <a:ext cx="16230600" cy="8335642"/>
            <a:chOff x="0" y="-38100"/>
            <a:chExt cx="4274726" cy="2195395"/>
          </a:xfrm>
        </p:grpSpPr>
        <p:sp>
          <p:nvSpPr>
            <p:cNvPr id="334" name="Google Shape;334;p15"/>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6" name="Google Shape;336;p15"/>
          <p:cNvSpPr/>
          <p:nvPr/>
        </p:nvSpPr>
        <p:spPr>
          <a:xfrm>
            <a:off x="3705303" y="3011373"/>
            <a:ext cx="11301259" cy="906903"/>
          </a:xfrm>
          <a:custGeom>
            <a:rect b="b" l="l" r="r" t="t"/>
            <a:pathLst>
              <a:path extrusionOk="0" h="906903" w="11301259">
                <a:moveTo>
                  <a:pt x="0" y="0"/>
                </a:moveTo>
                <a:lnTo>
                  <a:pt x="11301259" y="0"/>
                </a:lnTo>
                <a:lnTo>
                  <a:pt x="11301259" y="906902"/>
                </a:lnTo>
                <a:lnTo>
                  <a:pt x="0" y="906902"/>
                </a:lnTo>
                <a:lnTo>
                  <a:pt x="0" y="0"/>
                </a:lnTo>
                <a:close/>
              </a:path>
            </a:pathLst>
          </a:custGeom>
          <a:blipFill rotWithShape="1">
            <a:blip r:embed="rId4">
              <a:alphaModFix/>
            </a:blip>
            <a:stretch>
              <a:fillRect b="-504375" l="0" r="0" t="0"/>
            </a:stretch>
          </a:blipFill>
          <a:ln>
            <a:noFill/>
          </a:ln>
        </p:spPr>
      </p:sp>
      <p:sp>
        <p:nvSpPr>
          <p:cNvPr id="337" name="Google Shape;337;p15"/>
          <p:cNvSpPr/>
          <p:nvPr/>
        </p:nvSpPr>
        <p:spPr>
          <a:xfrm>
            <a:off x="5758799" y="3908750"/>
            <a:ext cx="7194267" cy="5206851"/>
          </a:xfrm>
          <a:custGeom>
            <a:rect b="b" l="l" r="r" t="t"/>
            <a:pathLst>
              <a:path extrusionOk="0" h="5206851" w="7194267">
                <a:moveTo>
                  <a:pt x="0" y="0"/>
                </a:moveTo>
                <a:lnTo>
                  <a:pt x="7194267" y="0"/>
                </a:lnTo>
                <a:lnTo>
                  <a:pt x="7194267" y="5206851"/>
                </a:lnTo>
                <a:lnTo>
                  <a:pt x="0" y="5206851"/>
                </a:lnTo>
                <a:lnTo>
                  <a:pt x="0" y="0"/>
                </a:lnTo>
                <a:close/>
              </a:path>
            </a:pathLst>
          </a:custGeom>
          <a:blipFill rotWithShape="1">
            <a:blip r:embed="rId5">
              <a:alphaModFix/>
            </a:blip>
            <a:stretch>
              <a:fillRect b="0" l="0" r="0" t="0"/>
            </a:stretch>
          </a:blipFill>
          <a:ln>
            <a:noFill/>
          </a:ln>
        </p:spPr>
      </p:sp>
      <p:sp>
        <p:nvSpPr>
          <p:cNvPr id="338" name="Google Shape;338;p15"/>
          <p:cNvSpPr txBox="1"/>
          <p:nvPr/>
        </p:nvSpPr>
        <p:spPr>
          <a:xfrm>
            <a:off x="1699174" y="2055699"/>
            <a:ext cx="7122333"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Mất mát GAN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342" name="Shape 342"/>
        <p:cNvGrpSpPr/>
        <p:nvPr/>
      </p:nvGrpSpPr>
      <p:grpSpPr>
        <a:xfrm>
          <a:off x="0" y="0"/>
          <a:ext cx="0" cy="0"/>
          <a:chOff x="0" y="0"/>
          <a:chExt cx="0" cy="0"/>
        </a:xfrm>
      </p:grpSpPr>
      <p:sp>
        <p:nvSpPr>
          <p:cNvPr id="343" name="Google Shape;343;p16"/>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344" name="Google Shape;344;p16"/>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345" name="Google Shape;345;p16"/>
          <p:cNvGrpSpPr/>
          <p:nvPr/>
        </p:nvGrpSpPr>
        <p:grpSpPr>
          <a:xfrm>
            <a:off x="1028700" y="922658"/>
            <a:ext cx="16230600" cy="8335642"/>
            <a:chOff x="0" y="-38100"/>
            <a:chExt cx="4274726" cy="2195395"/>
          </a:xfrm>
        </p:grpSpPr>
        <p:sp>
          <p:nvSpPr>
            <p:cNvPr id="346" name="Google Shape;346;p16"/>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8" name="Google Shape;348;p16"/>
          <p:cNvSpPr/>
          <p:nvPr/>
        </p:nvSpPr>
        <p:spPr>
          <a:xfrm>
            <a:off x="3793608" y="3011373"/>
            <a:ext cx="11301259" cy="5283339"/>
          </a:xfrm>
          <a:custGeom>
            <a:rect b="b" l="l" r="r" t="t"/>
            <a:pathLst>
              <a:path extrusionOk="0" h="5283339" w="11301259">
                <a:moveTo>
                  <a:pt x="0" y="0"/>
                </a:moveTo>
                <a:lnTo>
                  <a:pt x="11301259" y="0"/>
                </a:lnTo>
                <a:lnTo>
                  <a:pt x="11301259" y="5283338"/>
                </a:lnTo>
                <a:lnTo>
                  <a:pt x="0" y="5283338"/>
                </a:lnTo>
                <a:lnTo>
                  <a:pt x="0" y="0"/>
                </a:lnTo>
                <a:close/>
              </a:path>
            </a:pathLst>
          </a:custGeom>
          <a:blipFill rotWithShape="1">
            <a:blip r:embed="rId4">
              <a:alphaModFix/>
            </a:blip>
            <a:stretch>
              <a:fillRect b="0" l="0" r="0" t="0"/>
            </a:stretch>
          </a:blipFill>
          <a:ln>
            <a:noFill/>
          </a:ln>
        </p:spPr>
      </p:sp>
      <p:sp>
        <p:nvSpPr>
          <p:cNvPr id="349" name="Google Shape;349;p16"/>
          <p:cNvSpPr txBox="1"/>
          <p:nvPr/>
        </p:nvSpPr>
        <p:spPr>
          <a:xfrm>
            <a:off x="1699174" y="2055699"/>
            <a:ext cx="9338793"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Mất mát chu trình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353" name="Shape 353"/>
        <p:cNvGrpSpPr/>
        <p:nvPr/>
      </p:nvGrpSpPr>
      <p:grpSpPr>
        <a:xfrm>
          <a:off x="0" y="0"/>
          <a:ext cx="0" cy="0"/>
          <a:chOff x="0" y="0"/>
          <a:chExt cx="0" cy="0"/>
        </a:xfrm>
      </p:grpSpPr>
      <p:sp>
        <p:nvSpPr>
          <p:cNvPr id="354" name="Google Shape;354;p17"/>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355" name="Google Shape;355;p17"/>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356" name="Google Shape;356;p17"/>
          <p:cNvGrpSpPr/>
          <p:nvPr/>
        </p:nvGrpSpPr>
        <p:grpSpPr>
          <a:xfrm>
            <a:off x="1028700" y="922658"/>
            <a:ext cx="16230600" cy="8335642"/>
            <a:chOff x="0" y="-38100"/>
            <a:chExt cx="4274726" cy="2195395"/>
          </a:xfrm>
        </p:grpSpPr>
        <p:sp>
          <p:nvSpPr>
            <p:cNvPr id="357" name="Google Shape;357;p17"/>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9" name="Google Shape;359;p17"/>
          <p:cNvSpPr/>
          <p:nvPr/>
        </p:nvSpPr>
        <p:spPr>
          <a:xfrm>
            <a:off x="3493371" y="3066894"/>
            <a:ext cx="11301259" cy="4153213"/>
          </a:xfrm>
          <a:custGeom>
            <a:rect b="b" l="l" r="r" t="t"/>
            <a:pathLst>
              <a:path extrusionOk="0" h="4153213" w="11301259">
                <a:moveTo>
                  <a:pt x="0" y="0"/>
                </a:moveTo>
                <a:lnTo>
                  <a:pt x="11301258" y="0"/>
                </a:lnTo>
                <a:lnTo>
                  <a:pt x="11301258" y="4153212"/>
                </a:lnTo>
                <a:lnTo>
                  <a:pt x="0" y="4153212"/>
                </a:lnTo>
                <a:lnTo>
                  <a:pt x="0" y="0"/>
                </a:lnTo>
                <a:close/>
              </a:path>
            </a:pathLst>
          </a:custGeom>
          <a:blipFill rotWithShape="1">
            <a:blip r:embed="rId4">
              <a:alphaModFix/>
            </a:blip>
            <a:stretch>
              <a:fillRect b="0" l="0" r="0" t="0"/>
            </a:stretch>
          </a:blipFill>
          <a:ln>
            <a:noFill/>
          </a:ln>
        </p:spPr>
      </p:sp>
      <p:sp>
        <p:nvSpPr>
          <p:cNvPr id="360" name="Google Shape;360;p17"/>
          <p:cNvSpPr txBox="1"/>
          <p:nvPr/>
        </p:nvSpPr>
        <p:spPr>
          <a:xfrm>
            <a:off x="1699174" y="2055699"/>
            <a:ext cx="9647861"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Mất mát hiện thực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364" name="Shape 364"/>
        <p:cNvGrpSpPr/>
        <p:nvPr/>
      </p:nvGrpSpPr>
      <p:grpSpPr>
        <a:xfrm>
          <a:off x="0" y="0"/>
          <a:ext cx="0" cy="0"/>
          <a:chOff x="0" y="0"/>
          <a:chExt cx="0" cy="0"/>
        </a:xfrm>
      </p:grpSpPr>
      <p:sp>
        <p:nvSpPr>
          <p:cNvPr id="365" name="Google Shape;365;p18"/>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366" name="Google Shape;366;p18"/>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367" name="Google Shape;367;p18"/>
          <p:cNvGrpSpPr/>
          <p:nvPr/>
        </p:nvGrpSpPr>
        <p:grpSpPr>
          <a:xfrm>
            <a:off x="1028700" y="922658"/>
            <a:ext cx="16230600" cy="8335642"/>
            <a:chOff x="0" y="-38100"/>
            <a:chExt cx="4274726" cy="2195395"/>
          </a:xfrm>
        </p:grpSpPr>
        <p:sp>
          <p:nvSpPr>
            <p:cNvPr id="368" name="Google Shape;368;p18"/>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0" name="Google Shape;370;p18"/>
          <p:cNvSpPr/>
          <p:nvPr/>
        </p:nvSpPr>
        <p:spPr>
          <a:xfrm>
            <a:off x="1320921" y="2000250"/>
            <a:ext cx="15646159" cy="1173462"/>
          </a:xfrm>
          <a:custGeom>
            <a:rect b="b" l="l" r="r" t="t"/>
            <a:pathLst>
              <a:path extrusionOk="0" h="1173462" w="15646159">
                <a:moveTo>
                  <a:pt x="0" y="0"/>
                </a:moveTo>
                <a:lnTo>
                  <a:pt x="15646158" y="0"/>
                </a:lnTo>
                <a:lnTo>
                  <a:pt x="15646158" y="1173462"/>
                </a:lnTo>
                <a:lnTo>
                  <a:pt x="0" y="1173462"/>
                </a:lnTo>
                <a:lnTo>
                  <a:pt x="0" y="0"/>
                </a:lnTo>
                <a:close/>
              </a:path>
            </a:pathLst>
          </a:custGeom>
          <a:blipFill rotWithShape="1">
            <a:blip r:embed="rId4">
              <a:alphaModFix/>
            </a:blip>
            <a:stretch>
              <a:fillRect b="0" l="0" r="0" t="0"/>
            </a:stretch>
          </a:blipFill>
          <a:ln>
            <a:noFill/>
          </a:ln>
        </p:spPr>
      </p:sp>
      <p:sp>
        <p:nvSpPr>
          <p:cNvPr id="371" name="Google Shape;371;p18"/>
          <p:cNvSpPr txBox="1"/>
          <p:nvPr/>
        </p:nvSpPr>
        <p:spPr>
          <a:xfrm>
            <a:off x="2356586" y="3840420"/>
            <a:ext cx="14783785" cy="2806954"/>
          </a:xfrm>
          <a:prstGeom prst="rect">
            <a:avLst/>
          </a:prstGeom>
          <a:noFill/>
          <a:ln>
            <a:noFill/>
          </a:ln>
        </p:spPr>
        <p:txBody>
          <a:bodyPr anchorCtr="0" anchor="t" bIns="0" lIns="0" spcFirstLastPara="1" rIns="0" wrap="square" tIns="0">
            <a:spAutoFit/>
          </a:bodyPr>
          <a:lstStyle/>
          <a:p>
            <a:pPr indent="0" lvl="0" marL="0" marR="0" rtl="0" algn="l">
              <a:lnSpc>
                <a:spcPct val="167019"/>
              </a:lnSpc>
              <a:spcBef>
                <a:spcPts val="0"/>
              </a:spcBef>
              <a:spcAft>
                <a:spcPts val="0"/>
              </a:spcAft>
              <a:buNone/>
            </a:pPr>
            <a:r>
              <a:rPr b="0" i="0" lang="en-US" sz="3399" u="none" cap="none" strike="noStrike">
                <a:solidFill>
                  <a:srgbClr val="14274E"/>
                </a:solidFill>
                <a:latin typeface="Arial"/>
                <a:ea typeface="Arial"/>
                <a:cs typeface="Arial"/>
                <a:sym typeface="Arial"/>
              </a:rPr>
              <a:t>Mục tiêu cuối cùng là tối thiểu hóa Cost Function:</a:t>
            </a:r>
            <a:endParaRPr/>
          </a:p>
          <a:p>
            <a:pPr indent="-367030" lvl="1" marL="734059" marR="0" rtl="0" algn="l">
              <a:lnSpc>
                <a:spcPct val="167019"/>
              </a:lnSpc>
              <a:spcBef>
                <a:spcPts val="0"/>
              </a:spcBef>
              <a:spcAft>
                <a:spcPts val="0"/>
              </a:spcAft>
              <a:buClr>
                <a:srgbClr val="14274E"/>
              </a:buClr>
              <a:buSzPts val="3399"/>
              <a:buFont typeface="Arial"/>
              <a:buChar char="•"/>
            </a:pPr>
            <a:r>
              <a:rPr b="0" i="0" lang="en-US" sz="3399" u="none" cap="none" strike="noStrike">
                <a:solidFill>
                  <a:srgbClr val="14274E"/>
                </a:solidFill>
                <a:latin typeface="Arial"/>
                <a:ea typeface="Arial"/>
                <a:cs typeface="Arial"/>
                <a:sym typeface="Arial"/>
              </a:rPr>
              <a:t> Ảnh ban đêm giả giống ảnh ban đêm thật</a:t>
            </a:r>
            <a:endParaRPr/>
          </a:p>
          <a:p>
            <a:pPr indent="-367030" lvl="1" marL="734059" marR="0" rtl="0" algn="l">
              <a:lnSpc>
                <a:spcPct val="167019"/>
              </a:lnSpc>
              <a:spcBef>
                <a:spcPts val="0"/>
              </a:spcBef>
              <a:spcAft>
                <a:spcPts val="0"/>
              </a:spcAft>
              <a:buClr>
                <a:srgbClr val="14274E"/>
              </a:buClr>
              <a:buSzPts val="3399"/>
              <a:buFont typeface="Arial"/>
              <a:buChar char="•"/>
            </a:pPr>
            <a:r>
              <a:rPr b="0" i="0" lang="en-US" sz="3399" u="none" cap="none" strike="noStrike">
                <a:solidFill>
                  <a:srgbClr val="14274E"/>
                </a:solidFill>
                <a:latin typeface="Arial"/>
                <a:ea typeface="Arial"/>
                <a:cs typeface="Arial"/>
                <a:sym typeface="Arial"/>
              </a:rPr>
              <a:t>Chuyển ảnh ban đêm giả về ban ngày, ảnh đó giống ảnh ban ngày thật</a:t>
            </a:r>
            <a:endParaRPr/>
          </a:p>
          <a:p>
            <a:pPr indent="-367030" lvl="1" marL="734059" marR="0" rtl="0" algn="l">
              <a:lnSpc>
                <a:spcPct val="167019"/>
              </a:lnSpc>
              <a:spcBef>
                <a:spcPts val="0"/>
              </a:spcBef>
              <a:spcAft>
                <a:spcPts val="0"/>
              </a:spcAft>
              <a:buClr>
                <a:srgbClr val="14274E"/>
              </a:buClr>
              <a:buSzPts val="3399"/>
              <a:buFont typeface="Arial"/>
              <a:buChar char="•"/>
            </a:pPr>
            <a:r>
              <a:rPr b="0" i="0" lang="en-US" sz="3399" u="none" cap="none" strike="noStrike">
                <a:solidFill>
                  <a:srgbClr val="14274E"/>
                </a:solidFill>
                <a:latin typeface="Arial"/>
                <a:ea typeface="Arial"/>
                <a:cs typeface="Arial"/>
                <a:sym typeface="Arial"/>
              </a:rPr>
              <a:t>Nếu ảnh đã là ban đêm thì không cần biến đổi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0E26"/>
        </a:solidFill>
      </p:bgPr>
    </p:bg>
    <p:spTree>
      <p:nvGrpSpPr>
        <p:cNvPr id="375" name="Shape 375"/>
        <p:cNvGrpSpPr/>
        <p:nvPr/>
      </p:nvGrpSpPr>
      <p:grpSpPr>
        <a:xfrm>
          <a:off x="0" y="0"/>
          <a:ext cx="0" cy="0"/>
          <a:chOff x="0" y="0"/>
          <a:chExt cx="0" cy="0"/>
        </a:xfrm>
      </p:grpSpPr>
      <p:sp>
        <p:nvSpPr>
          <p:cNvPr id="376" name="Google Shape;376;p19"/>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A8AFCC"/>
          </a:solidFill>
          <a:ln>
            <a:noFill/>
          </a:ln>
        </p:spPr>
      </p:sp>
      <p:sp>
        <p:nvSpPr>
          <p:cNvPr id="377" name="Google Shape;377;p19"/>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80E26"/>
          </a:solidFill>
          <a:ln>
            <a:noFill/>
          </a:ln>
        </p:spPr>
      </p:sp>
      <p:sp>
        <p:nvSpPr>
          <p:cNvPr id="378" name="Google Shape;378;p19"/>
          <p:cNvSpPr/>
          <p:nvPr/>
        </p:nvSpPr>
        <p:spPr>
          <a:xfrm>
            <a:off x="271999" y="271999"/>
            <a:ext cx="10138099" cy="9743002"/>
          </a:xfrm>
          <a:custGeom>
            <a:rect b="b" l="l" r="r" t="t"/>
            <a:pathLst>
              <a:path extrusionOk="0" h="812800" w="845761">
                <a:moveTo>
                  <a:pt x="0" y="0"/>
                </a:moveTo>
                <a:lnTo>
                  <a:pt x="845761" y="0"/>
                </a:lnTo>
                <a:lnTo>
                  <a:pt x="845761" y="812800"/>
                </a:lnTo>
                <a:lnTo>
                  <a:pt x="0" y="812800"/>
                </a:lnTo>
                <a:close/>
              </a:path>
            </a:pathLst>
          </a:custGeom>
          <a:blipFill rotWithShape="1">
            <a:blip r:embed="rId3">
              <a:alphaModFix/>
            </a:blip>
            <a:stretch>
              <a:fillRect b="-2025" l="0" r="0" t="-2026"/>
            </a:stretch>
          </a:blipFill>
          <a:ln>
            <a:noFill/>
          </a:ln>
        </p:spPr>
      </p:sp>
      <p:grpSp>
        <p:nvGrpSpPr>
          <p:cNvPr id="379" name="Google Shape;379;p19"/>
          <p:cNvGrpSpPr/>
          <p:nvPr/>
        </p:nvGrpSpPr>
        <p:grpSpPr>
          <a:xfrm>
            <a:off x="11508355" y="1198600"/>
            <a:ext cx="5808095" cy="8037369"/>
            <a:chOff x="0" y="9525"/>
            <a:chExt cx="7744127" cy="10716492"/>
          </a:xfrm>
        </p:grpSpPr>
        <p:sp>
          <p:nvSpPr>
            <p:cNvPr id="380" name="Google Shape;380;p19"/>
            <p:cNvSpPr txBox="1"/>
            <p:nvPr/>
          </p:nvSpPr>
          <p:spPr>
            <a:xfrm>
              <a:off x="261282" y="9525"/>
              <a:ext cx="7406645" cy="6746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8325" u="none" cap="none" strike="noStrike">
                  <a:solidFill>
                    <a:srgbClr val="FFFFFF"/>
                  </a:solidFill>
                  <a:latin typeface="Fraunces"/>
                  <a:ea typeface="Fraunces"/>
                  <a:cs typeface="Fraunces"/>
                  <a:sym typeface="Fraunces"/>
                </a:rPr>
                <a:t>YOLOv8 - Mô hình nhóm sử dụng</a:t>
              </a:r>
              <a:endParaRPr/>
            </a:p>
          </p:txBody>
        </p:sp>
        <p:sp>
          <p:nvSpPr>
            <p:cNvPr id="381" name="Google Shape;381;p19"/>
            <p:cNvSpPr txBox="1"/>
            <p:nvPr/>
          </p:nvSpPr>
          <p:spPr>
            <a:xfrm>
              <a:off x="261282" y="7739930"/>
              <a:ext cx="7406645" cy="2986087"/>
            </a:xfrm>
            <a:prstGeom prst="rect">
              <a:avLst/>
            </a:prstGeom>
            <a:noFill/>
            <a:ln>
              <a:noFill/>
            </a:ln>
          </p:spPr>
          <p:txBody>
            <a:bodyPr anchorCtr="0" anchor="t" bIns="0" lIns="0" spcFirstLastPara="1" rIns="0" wrap="square" tIns="0">
              <a:spAutoFit/>
            </a:bodyPr>
            <a:lstStyle/>
            <a:p>
              <a:pPr indent="0" lvl="0" marL="0" marR="0" rtl="0" algn="l">
                <a:lnSpc>
                  <a:spcPct val="130022"/>
                </a:lnSpc>
                <a:spcBef>
                  <a:spcPts val="0"/>
                </a:spcBef>
                <a:spcAft>
                  <a:spcPts val="0"/>
                </a:spcAft>
                <a:buNone/>
              </a:pPr>
              <a:r>
                <a:rPr b="0" i="0" lang="en-US" sz="2718" u="none" cap="none" strike="noStrike">
                  <a:solidFill>
                    <a:srgbClr val="EBECEF"/>
                  </a:solidFill>
                  <a:latin typeface="Arimo"/>
                  <a:ea typeface="Arimo"/>
                  <a:cs typeface="Arimo"/>
                  <a:sym typeface="Arimo"/>
                </a:rPr>
                <a:t>Giới thiệu về YOLOv8, mô hình deep learning thuộc dòng YOLO chuyên dùng để nhận diện và phát hiện đối tượng trong ảnh và video. Được phát triển bởi Ultralytics</a:t>
              </a:r>
              <a:endParaRPr/>
            </a:p>
          </p:txBody>
        </p:sp>
        <p:cxnSp>
          <p:nvCxnSpPr>
            <p:cNvPr id="382" name="Google Shape;382;p19"/>
            <p:cNvCxnSpPr/>
            <p:nvPr/>
          </p:nvCxnSpPr>
          <p:spPr>
            <a:xfrm>
              <a:off x="0" y="7224049"/>
              <a:ext cx="7744127" cy="0"/>
            </a:xfrm>
            <a:prstGeom prst="straightConnector1">
              <a:avLst/>
            </a:prstGeom>
            <a:noFill/>
            <a:ln cap="flat" cmpd="sng" w="139700">
              <a:solidFill>
                <a:srgbClr val="FFFFFF"/>
              </a:solidFill>
              <a:prstDash val="solid"/>
              <a:round/>
              <a:headEnd len="sm" w="sm" type="none"/>
              <a:tailEnd len="sm" w="sm"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93" name="Shape 93"/>
        <p:cNvGrpSpPr/>
        <p:nvPr/>
      </p:nvGrpSpPr>
      <p:grpSpPr>
        <a:xfrm>
          <a:off x="0" y="0"/>
          <a:ext cx="0" cy="0"/>
          <a:chOff x="0" y="0"/>
          <a:chExt cx="0" cy="0"/>
        </a:xfrm>
      </p:grpSpPr>
      <p:sp>
        <p:nvSpPr>
          <p:cNvPr id="94" name="Google Shape;94;p2"/>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sp>
        <p:nvSpPr>
          <p:cNvPr id="95" name="Google Shape;95;p2"/>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grpSp>
        <p:nvGrpSpPr>
          <p:cNvPr id="96" name="Google Shape;96;p2"/>
          <p:cNvGrpSpPr/>
          <p:nvPr/>
        </p:nvGrpSpPr>
        <p:grpSpPr>
          <a:xfrm>
            <a:off x="1028700" y="922658"/>
            <a:ext cx="16230600" cy="8335642"/>
            <a:chOff x="0" y="-38100"/>
            <a:chExt cx="4274726" cy="2195395"/>
          </a:xfrm>
        </p:grpSpPr>
        <p:sp>
          <p:nvSpPr>
            <p:cNvPr id="97" name="Google Shape;97;p2"/>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 name="Google Shape;99;p2"/>
          <p:cNvSpPr txBox="1"/>
          <p:nvPr/>
        </p:nvSpPr>
        <p:spPr>
          <a:xfrm>
            <a:off x="3346825" y="3127952"/>
            <a:ext cx="5391771" cy="3583940"/>
          </a:xfrm>
          <a:prstGeom prst="rect">
            <a:avLst/>
          </a:prstGeom>
          <a:noFill/>
          <a:ln>
            <a:noFill/>
          </a:ln>
        </p:spPr>
        <p:txBody>
          <a:bodyPr anchorCtr="0" anchor="t" bIns="0" lIns="0" spcFirstLastPara="1" rIns="0" wrap="square" tIns="0">
            <a:spAutoFit/>
          </a:bodyPr>
          <a:lstStyle/>
          <a:p>
            <a:pPr indent="-431800" lvl="1" marL="863599" marR="0" rtl="0" algn="l">
              <a:lnSpc>
                <a:spcPct val="247036"/>
              </a:lnSpc>
              <a:spcBef>
                <a:spcPts val="0"/>
              </a:spcBef>
              <a:spcAft>
                <a:spcPts val="0"/>
              </a:spcAft>
              <a:buClr>
                <a:srgbClr val="14274E"/>
              </a:buClr>
              <a:buSzPts val="3999"/>
              <a:buFont typeface="Arial"/>
              <a:buAutoNum type="arabicPeriod"/>
            </a:pPr>
            <a:r>
              <a:rPr b="0" i="0" lang="en-US" sz="3999" u="none" cap="none" strike="noStrike">
                <a:solidFill>
                  <a:srgbClr val="14274E"/>
                </a:solidFill>
                <a:latin typeface="Arial"/>
                <a:ea typeface="Arial"/>
                <a:cs typeface="Arial"/>
                <a:sym typeface="Arial"/>
              </a:rPr>
              <a:t>Introduction</a:t>
            </a:r>
            <a:endParaRPr/>
          </a:p>
          <a:p>
            <a:pPr indent="-431800" lvl="1" marL="863599" marR="0" rtl="0" algn="l">
              <a:lnSpc>
                <a:spcPct val="247036"/>
              </a:lnSpc>
              <a:spcBef>
                <a:spcPts val="0"/>
              </a:spcBef>
              <a:spcAft>
                <a:spcPts val="0"/>
              </a:spcAft>
              <a:buClr>
                <a:srgbClr val="14274E"/>
              </a:buClr>
              <a:buSzPts val="3999"/>
              <a:buFont typeface="Arial"/>
              <a:buAutoNum type="arabicPeriod"/>
            </a:pPr>
            <a:r>
              <a:rPr b="0" i="0" lang="en-US" sz="3999" u="none" cap="none" strike="noStrike">
                <a:solidFill>
                  <a:srgbClr val="14274E"/>
                </a:solidFill>
                <a:latin typeface="Arial"/>
                <a:ea typeface="Arial"/>
                <a:cs typeface="Arial"/>
                <a:sym typeface="Arial"/>
              </a:rPr>
              <a:t> Data Preparation</a:t>
            </a:r>
            <a:endParaRPr/>
          </a:p>
          <a:p>
            <a:pPr indent="-431800" lvl="1" marL="863599" marR="0" rtl="0" algn="l">
              <a:lnSpc>
                <a:spcPct val="247036"/>
              </a:lnSpc>
              <a:spcBef>
                <a:spcPts val="0"/>
              </a:spcBef>
              <a:spcAft>
                <a:spcPts val="0"/>
              </a:spcAft>
              <a:buClr>
                <a:srgbClr val="14274E"/>
              </a:buClr>
              <a:buSzPts val="3999"/>
              <a:buFont typeface="Arial"/>
              <a:buAutoNum type="arabicPeriod"/>
            </a:pPr>
            <a:r>
              <a:rPr b="0" i="0" lang="en-US" sz="3999" u="none" cap="none" strike="noStrike">
                <a:solidFill>
                  <a:srgbClr val="14274E"/>
                </a:solidFill>
                <a:latin typeface="Arial"/>
                <a:ea typeface="Arial"/>
                <a:cs typeface="Arial"/>
                <a:sym typeface="Arial"/>
              </a:rPr>
              <a:t>Methodology</a:t>
            </a:r>
            <a:endParaRPr/>
          </a:p>
        </p:txBody>
      </p:sp>
      <p:sp>
        <p:nvSpPr>
          <p:cNvPr id="100" name="Google Shape;100;p2"/>
          <p:cNvSpPr txBox="1"/>
          <p:nvPr/>
        </p:nvSpPr>
        <p:spPr>
          <a:xfrm>
            <a:off x="5799523" y="2079626"/>
            <a:ext cx="6688954" cy="955674"/>
          </a:xfrm>
          <a:prstGeom prst="rect">
            <a:avLst/>
          </a:prstGeom>
          <a:noFill/>
          <a:ln>
            <a:noFill/>
          </a:ln>
        </p:spPr>
        <p:txBody>
          <a:bodyPr anchorCtr="0" anchor="t" bIns="0" lIns="0" spcFirstLastPara="1" rIns="0" wrap="square" tIns="0">
            <a:spAutoFit/>
          </a:bodyPr>
          <a:lstStyle/>
          <a:p>
            <a:pPr indent="0" lvl="0" marL="0" marR="0" rtl="0" algn="ctr">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CONTENT</a:t>
            </a:r>
            <a:endParaRPr/>
          </a:p>
        </p:txBody>
      </p:sp>
      <p:sp>
        <p:nvSpPr>
          <p:cNvPr id="101" name="Google Shape;101;p2"/>
          <p:cNvSpPr txBox="1"/>
          <p:nvPr/>
        </p:nvSpPr>
        <p:spPr>
          <a:xfrm>
            <a:off x="9461355" y="3751839"/>
            <a:ext cx="7086600" cy="2336165"/>
          </a:xfrm>
          <a:prstGeom prst="rect">
            <a:avLst/>
          </a:prstGeom>
          <a:noFill/>
          <a:ln>
            <a:noFill/>
          </a:ln>
        </p:spPr>
        <p:txBody>
          <a:bodyPr anchorCtr="0" anchor="t" bIns="0" lIns="0" spcFirstLastPara="1" rIns="0" wrap="square" tIns="0">
            <a:spAutoFit/>
          </a:bodyPr>
          <a:lstStyle/>
          <a:p>
            <a:pPr indent="0" lvl="0" marL="0" marR="0" rtl="0" algn="l">
              <a:lnSpc>
                <a:spcPct val="247036"/>
              </a:lnSpc>
              <a:spcBef>
                <a:spcPts val="0"/>
              </a:spcBef>
              <a:spcAft>
                <a:spcPts val="0"/>
              </a:spcAft>
              <a:buNone/>
            </a:pPr>
            <a:r>
              <a:rPr b="0" i="0" lang="en-US" sz="3999" u="none" cap="none" strike="noStrike">
                <a:solidFill>
                  <a:srgbClr val="14274E"/>
                </a:solidFill>
                <a:latin typeface="Arial"/>
                <a:ea typeface="Arial"/>
                <a:cs typeface="Arial"/>
                <a:sym typeface="Arial"/>
              </a:rPr>
              <a:t>4. Experiments and Results</a:t>
            </a:r>
            <a:endParaRPr/>
          </a:p>
          <a:p>
            <a:pPr indent="0" lvl="0" marL="0" marR="0" rtl="0" algn="l">
              <a:lnSpc>
                <a:spcPct val="247036"/>
              </a:lnSpc>
              <a:spcBef>
                <a:spcPts val="0"/>
              </a:spcBef>
              <a:spcAft>
                <a:spcPts val="0"/>
              </a:spcAft>
              <a:buNone/>
            </a:pPr>
            <a:r>
              <a:rPr b="0" i="0" lang="en-US" sz="3999" u="none" cap="none" strike="noStrike">
                <a:solidFill>
                  <a:srgbClr val="14274E"/>
                </a:solidFill>
                <a:latin typeface="Arial"/>
                <a:ea typeface="Arial"/>
                <a:cs typeface="Arial"/>
                <a:sym typeface="Arial"/>
              </a:rPr>
              <a:t>5. Conclusion and Future Work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0"/>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A8AFCC"/>
          </a:solidFill>
          <a:ln>
            <a:noFill/>
          </a:ln>
        </p:spPr>
      </p:sp>
      <p:sp>
        <p:nvSpPr>
          <p:cNvPr id="388" name="Google Shape;388;p20"/>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80E26"/>
          </a:solidFill>
          <a:ln>
            <a:noFill/>
          </a:ln>
        </p:spPr>
      </p:sp>
      <p:grpSp>
        <p:nvGrpSpPr>
          <p:cNvPr id="389" name="Google Shape;389;p20"/>
          <p:cNvGrpSpPr/>
          <p:nvPr/>
        </p:nvGrpSpPr>
        <p:grpSpPr>
          <a:xfrm>
            <a:off x="992237" y="2060481"/>
            <a:ext cx="7088238" cy="1192455"/>
            <a:chOff x="0" y="-19050"/>
            <a:chExt cx="9450984" cy="1589939"/>
          </a:xfrm>
        </p:grpSpPr>
        <p:sp>
          <p:nvSpPr>
            <p:cNvPr id="390" name="Google Shape;390;p20"/>
            <p:cNvSpPr/>
            <p:nvPr/>
          </p:nvSpPr>
          <p:spPr>
            <a:xfrm>
              <a:off x="0" y="0"/>
              <a:ext cx="9450984" cy="1570889"/>
            </a:xfrm>
            <a:custGeom>
              <a:rect b="b" l="l" r="r" t="t"/>
              <a:pathLst>
                <a:path extrusionOk="0" h="1570889" w="9450984">
                  <a:moveTo>
                    <a:pt x="0" y="0"/>
                  </a:moveTo>
                  <a:lnTo>
                    <a:pt x="9450984" y="0"/>
                  </a:lnTo>
                  <a:lnTo>
                    <a:pt x="9450984" y="1570889"/>
                  </a:lnTo>
                  <a:lnTo>
                    <a:pt x="0" y="1570889"/>
                  </a:lnTo>
                  <a:close/>
                </a:path>
              </a:pathLst>
            </a:custGeom>
            <a:solidFill>
              <a:srgbClr val="000000">
                <a:alpha val="0"/>
              </a:srgbClr>
            </a:solidFill>
            <a:ln>
              <a:noFill/>
            </a:ln>
          </p:spPr>
        </p:sp>
        <p:sp>
          <p:nvSpPr>
            <p:cNvPr id="391" name="Google Shape;391;p20"/>
            <p:cNvSpPr txBox="1"/>
            <p:nvPr/>
          </p:nvSpPr>
          <p:spPr>
            <a:xfrm>
              <a:off x="0" y="-19050"/>
              <a:ext cx="9450983" cy="1589939"/>
            </a:xfrm>
            <a:prstGeom prst="rect">
              <a:avLst/>
            </a:prstGeom>
            <a:noFill/>
            <a:ln>
              <a:noFill/>
            </a:ln>
          </p:spPr>
          <p:txBody>
            <a:bodyPr anchorCtr="0" anchor="t" bIns="0" lIns="0" spcFirstLastPara="1" rIns="0" wrap="square" tIns="0">
              <a:noAutofit/>
            </a:bodyPr>
            <a:lstStyle/>
            <a:p>
              <a:pPr indent="0" lvl="0" marL="0" marR="0" rtl="0" algn="l">
                <a:lnSpc>
                  <a:spcPct val="124721"/>
                </a:lnSpc>
                <a:spcBef>
                  <a:spcPts val="0"/>
                </a:spcBef>
                <a:spcAft>
                  <a:spcPts val="0"/>
                </a:spcAft>
                <a:buNone/>
              </a:pPr>
              <a:r>
                <a:rPr b="0" i="0" lang="en-US" sz="5562" u="none" cap="none" strike="noStrike">
                  <a:solidFill>
                    <a:srgbClr val="FFFFFF"/>
                  </a:solidFill>
                  <a:latin typeface="Fraunces"/>
                  <a:ea typeface="Fraunces"/>
                  <a:cs typeface="Fraunces"/>
                  <a:sym typeface="Fraunces"/>
                </a:rPr>
                <a:t>Giới Thiệu Về YOLO</a:t>
              </a:r>
              <a:endParaRPr/>
            </a:p>
          </p:txBody>
        </p:sp>
      </p:grpSp>
      <p:grpSp>
        <p:nvGrpSpPr>
          <p:cNvPr id="392" name="Google Shape;392;p20"/>
          <p:cNvGrpSpPr/>
          <p:nvPr/>
        </p:nvGrpSpPr>
        <p:grpSpPr>
          <a:xfrm>
            <a:off x="992238" y="3954512"/>
            <a:ext cx="3544044" cy="638324"/>
            <a:chOff x="0" y="-9525"/>
            <a:chExt cx="4725392" cy="851098"/>
          </a:xfrm>
        </p:grpSpPr>
        <p:sp>
          <p:nvSpPr>
            <p:cNvPr id="393" name="Google Shape;393;p20"/>
            <p:cNvSpPr/>
            <p:nvPr/>
          </p:nvSpPr>
          <p:spPr>
            <a:xfrm>
              <a:off x="0" y="0"/>
              <a:ext cx="4725392" cy="841573"/>
            </a:xfrm>
            <a:custGeom>
              <a:rect b="b" l="l" r="r" t="t"/>
              <a:pathLst>
                <a:path extrusionOk="0" h="841573" w="4725392">
                  <a:moveTo>
                    <a:pt x="0" y="0"/>
                  </a:moveTo>
                  <a:lnTo>
                    <a:pt x="4725392" y="0"/>
                  </a:lnTo>
                  <a:lnTo>
                    <a:pt x="4725392" y="841573"/>
                  </a:lnTo>
                  <a:lnTo>
                    <a:pt x="0" y="841573"/>
                  </a:lnTo>
                  <a:close/>
                </a:path>
              </a:pathLst>
            </a:custGeom>
            <a:solidFill>
              <a:srgbClr val="000000">
                <a:alpha val="0"/>
              </a:srgbClr>
            </a:solidFill>
            <a:ln>
              <a:noFill/>
            </a:ln>
          </p:spPr>
        </p:sp>
        <p:sp>
          <p:nvSpPr>
            <p:cNvPr id="394" name="Google Shape;394;p20"/>
            <p:cNvSpPr txBox="1"/>
            <p:nvPr/>
          </p:nvSpPr>
          <p:spPr>
            <a:xfrm>
              <a:off x="0" y="-9525"/>
              <a:ext cx="4725392" cy="851098"/>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0" i="0" lang="en-US" sz="2750" u="none" cap="none" strike="noStrike">
                  <a:solidFill>
                    <a:srgbClr val="FFFFFF"/>
                  </a:solidFill>
                  <a:latin typeface="Fraunces"/>
                  <a:ea typeface="Fraunces"/>
                  <a:cs typeface="Fraunces"/>
                  <a:sym typeface="Fraunces"/>
                </a:rPr>
                <a:t>YOLO là gì?</a:t>
              </a:r>
              <a:endParaRPr/>
            </a:p>
          </p:txBody>
        </p:sp>
      </p:grpSp>
      <p:grpSp>
        <p:nvGrpSpPr>
          <p:cNvPr id="395" name="Google Shape;395;p20"/>
          <p:cNvGrpSpPr/>
          <p:nvPr/>
        </p:nvGrpSpPr>
        <p:grpSpPr>
          <a:xfrm>
            <a:off x="992238" y="4609505"/>
            <a:ext cx="4972645" cy="1893093"/>
            <a:chOff x="0" y="-104775"/>
            <a:chExt cx="6630193" cy="2524125"/>
          </a:xfrm>
        </p:grpSpPr>
        <p:sp>
          <p:nvSpPr>
            <p:cNvPr id="396" name="Google Shape;396;p20"/>
            <p:cNvSpPr/>
            <p:nvPr/>
          </p:nvSpPr>
          <p:spPr>
            <a:xfrm>
              <a:off x="0" y="0"/>
              <a:ext cx="6630193" cy="2419350"/>
            </a:xfrm>
            <a:custGeom>
              <a:rect b="b" l="l" r="r" t="t"/>
              <a:pathLst>
                <a:path extrusionOk="0" h="2419350" w="6630193">
                  <a:moveTo>
                    <a:pt x="0" y="0"/>
                  </a:moveTo>
                  <a:lnTo>
                    <a:pt x="6630193" y="0"/>
                  </a:lnTo>
                  <a:lnTo>
                    <a:pt x="6630193" y="2419350"/>
                  </a:lnTo>
                  <a:lnTo>
                    <a:pt x="0" y="2419350"/>
                  </a:lnTo>
                  <a:close/>
                </a:path>
              </a:pathLst>
            </a:custGeom>
            <a:solidFill>
              <a:srgbClr val="000000">
                <a:alpha val="0"/>
              </a:srgbClr>
            </a:solidFill>
            <a:ln>
              <a:noFill/>
            </a:ln>
          </p:spPr>
        </p:sp>
        <p:sp>
          <p:nvSpPr>
            <p:cNvPr id="397" name="Google Shape;397;p20"/>
            <p:cNvSpPr txBox="1"/>
            <p:nvPr/>
          </p:nvSpPr>
          <p:spPr>
            <a:xfrm>
              <a:off x="0" y="-104775"/>
              <a:ext cx="6630193" cy="2524125"/>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EBECEF"/>
                  </a:solidFill>
                  <a:latin typeface="Arimo"/>
                  <a:ea typeface="Arimo"/>
                  <a:cs typeface="Arimo"/>
                  <a:sym typeface="Arimo"/>
                </a:rPr>
                <a:t>YOLO, viết tắt của "You Only Look Once", là một thuật toán phát hiện đối tượng (object detection) cực nhanh trong ảnh và video.</a:t>
              </a:r>
              <a:endParaRPr/>
            </a:p>
          </p:txBody>
        </p:sp>
      </p:grpSp>
      <p:grpSp>
        <p:nvGrpSpPr>
          <p:cNvPr id="398" name="Google Shape;398;p20"/>
          <p:cNvGrpSpPr/>
          <p:nvPr/>
        </p:nvGrpSpPr>
        <p:grpSpPr>
          <a:xfrm>
            <a:off x="992238" y="6679109"/>
            <a:ext cx="4972645" cy="985837"/>
            <a:chOff x="0" y="-104775"/>
            <a:chExt cx="6630193" cy="1314450"/>
          </a:xfrm>
        </p:grpSpPr>
        <p:sp>
          <p:nvSpPr>
            <p:cNvPr id="399" name="Google Shape;399;p20"/>
            <p:cNvSpPr/>
            <p:nvPr/>
          </p:nvSpPr>
          <p:spPr>
            <a:xfrm>
              <a:off x="0" y="0"/>
              <a:ext cx="6630193" cy="1209675"/>
            </a:xfrm>
            <a:custGeom>
              <a:rect b="b" l="l" r="r" t="t"/>
              <a:pathLst>
                <a:path extrusionOk="0" h="1209675" w="6630193">
                  <a:moveTo>
                    <a:pt x="0" y="0"/>
                  </a:moveTo>
                  <a:lnTo>
                    <a:pt x="6630193" y="0"/>
                  </a:lnTo>
                  <a:lnTo>
                    <a:pt x="6630193" y="1209675"/>
                  </a:lnTo>
                  <a:lnTo>
                    <a:pt x="0" y="1209675"/>
                  </a:lnTo>
                  <a:close/>
                </a:path>
              </a:pathLst>
            </a:custGeom>
            <a:solidFill>
              <a:srgbClr val="000000">
                <a:alpha val="0"/>
              </a:srgbClr>
            </a:solidFill>
            <a:ln>
              <a:noFill/>
            </a:ln>
          </p:spPr>
        </p:sp>
        <p:sp>
          <p:nvSpPr>
            <p:cNvPr id="400" name="Google Shape;400;p20"/>
            <p:cNvSpPr txBox="1"/>
            <p:nvPr/>
          </p:nvSpPr>
          <p:spPr>
            <a:xfrm>
              <a:off x="0" y="-104775"/>
              <a:ext cx="6630193" cy="1314450"/>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EBECEF"/>
                  </a:solidFill>
                  <a:latin typeface="Arimo"/>
                  <a:ea typeface="Arimo"/>
                  <a:cs typeface="Arimo"/>
                  <a:sym typeface="Arimo"/>
                </a:rPr>
                <a:t>YOLO nhìn ảnh một lần duy nhất để dự đoán mọi thứ.</a:t>
              </a:r>
              <a:endParaRPr/>
            </a:p>
          </p:txBody>
        </p:sp>
      </p:grpSp>
      <p:grpSp>
        <p:nvGrpSpPr>
          <p:cNvPr id="401" name="Google Shape;401;p20"/>
          <p:cNvGrpSpPr/>
          <p:nvPr/>
        </p:nvGrpSpPr>
        <p:grpSpPr>
          <a:xfrm>
            <a:off x="6666160" y="3954512"/>
            <a:ext cx="3544044" cy="638324"/>
            <a:chOff x="0" y="-9525"/>
            <a:chExt cx="4725392" cy="851098"/>
          </a:xfrm>
        </p:grpSpPr>
        <p:sp>
          <p:nvSpPr>
            <p:cNvPr id="402" name="Google Shape;402;p20"/>
            <p:cNvSpPr/>
            <p:nvPr/>
          </p:nvSpPr>
          <p:spPr>
            <a:xfrm>
              <a:off x="0" y="0"/>
              <a:ext cx="4725392" cy="841573"/>
            </a:xfrm>
            <a:custGeom>
              <a:rect b="b" l="l" r="r" t="t"/>
              <a:pathLst>
                <a:path extrusionOk="0" h="841573" w="4725392">
                  <a:moveTo>
                    <a:pt x="0" y="0"/>
                  </a:moveTo>
                  <a:lnTo>
                    <a:pt x="4725392" y="0"/>
                  </a:lnTo>
                  <a:lnTo>
                    <a:pt x="4725392" y="841573"/>
                  </a:lnTo>
                  <a:lnTo>
                    <a:pt x="0" y="841573"/>
                  </a:lnTo>
                  <a:close/>
                </a:path>
              </a:pathLst>
            </a:custGeom>
            <a:solidFill>
              <a:srgbClr val="000000">
                <a:alpha val="0"/>
              </a:srgbClr>
            </a:solidFill>
            <a:ln>
              <a:noFill/>
            </a:ln>
          </p:spPr>
        </p:sp>
        <p:sp>
          <p:nvSpPr>
            <p:cNvPr id="403" name="Google Shape;403;p20"/>
            <p:cNvSpPr txBox="1"/>
            <p:nvPr/>
          </p:nvSpPr>
          <p:spPr>
            <a:xfrm>
              <a:off x="0" y="-9525"/>
              <a:ext cx="4725392" cy="851098"/>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0" i="0" lang="en-US" sz="2750" u="none" cap="none" strike="noStrike">
                  <a:solidFill>
                    <a:srgbClr val="FFFFFF"/>
                  </a:solidFill>
                  <a:latin typeface="Fraunces"/>
                  <a:ea typeface="Fraunces"/>
                  <a:cs typeface="Fraunces"/>
                  <a:sym typeface="Fraunces"/>
                </a:rPr>
                <a:t>Ưu điểm của YOLO</a:t>
              </a:r>
              <a:endParaRPr/>
            </a:p>
          </p:txBody>
        </p:sp>
      </p:grpSp>
      <p:grpSp>
        <p:nvGrpSpPr>
          <p:cNvPr id="404" name="Google Shape;404;p20"/>
          <p:cNvGrpSpPr/>
          <p:nvPr/>
        </p:nvGrpSpPr>
        <p:grpSpPr>
          <a:xfrm>
            <a:off x="6666160" y="4609505"/>
            <a:ext cx="4972645" cy="985837"/>
            <a:chOff x="0" y="-104775"/>
            <a:chExt cx="6630193" cy="1314450"/>
          </a:xfrm>
        </p:grpSpPr>
        <p:sp>
          <p:nvSpPr>
            <p:cNvPr id="405" name="Google Shape;405;p20"/>
            <p:cNvSpPr/>
            <p:nvPr/>
          </p:nvSpPr>
          <p:spPr>
            <a:xfrm>
              <a:off x="0" y="0"/>
              <a:ext cx="6630193" cy="1209675"/>
            </a:xfrm>
            <a:custGeom>
              <a:rect b="b" l="l" r="r" t="t"/>
              <a:pathLst>
                <a:path extrusionOk="0" h="1209675" w="6630193">
                  <a:moveTo>
                    <a:pt x="0" y="0"/>
                  </a:moveTo>
                  <a:lnTo>
                    <a:pt x="6630193" y="0"/>
                  </a:lnTo>
                  <a:lnTo>
                    <a:pt x="6630193" y="1209675"/>
                  </a:lnTo>
                  <a:lnTo>
                    <a:pt x="0" y="1209675"/>
                  </a:lnTo>
                  <a:close/>
                </a:path>
              </a:pathLst>
            </a:custGeom>
            <a:solidFill>
              <a:srgbClr val="000000">
                <a:alpha val="0"/>
              </a:srgbClr>
            </a:solidFill>
            <a:ln>
              <a:noFill/>
            </a:ln>
          </p:spPr>
        </p:sp>
        <p:sp>
          <p:nvSpPr>
            <p:cNvPr id="406" name="Google Shape;406;p20"/>
            <p:cNvSpPr txBox="1"/>
            <p:nvPr/>
          </p:nvSpPr>
          <p:spPr>
            <a:xfrm>
              <a:off x="0" y="-104775"/>
              <a:ext cx="6630193" cy="1314450"/>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EBECEF"/>
                  </a:solidFill>
                  <a:latin typeface="Arimo"/>
                  <a:ea typeface="Arimo"/>
                  <a:cs typeface="Arimo"/>
                  <a:sym typeface="Arimo"/>
                </a:rPr>
                <a:t>So với R-CNN và Faster R-CNN, YOLO nhanh hơn và hiệu quả hơn.</a:t>
              </a:r>
              <a:endParaRPr/>
            </a:p>
          </p:txBody>
        </p:sp>
      </p:grpSp>
      <p:grpSp>
        <p:nvGrpSpPr>
          <p:cNvPr id="407" name="Google Shape;407;p20"/>
          <p:cNvGrpSpPr/>
          <p:nvPr/>
        </p:nvGrpSpPr>
        <p:grpSpPr>
          <a:xfrm>
            <a:off x="6666160" y="5771853"/>
            <a:ext cx="4972645" cy="532210"/>
            <a:chOff x="0" y="-104775"/>
            <a:chExt cx="6630193" cy="709613"/>
          </a:xfrm>
        </p:grpSpPr>
        <p:sp>
          <p:nvSpPr>
            <p:cNvPr id="408" name="Google Shape;408;p20"/>
            <p:cNvSpPr/>
            <p:nvPr/>
          </p:nvSpPr>
          <p:spPr>
            <a:xfrm>
              <a:off x="0" y="0"/>
              <a:ext cx="6630193" cy="604838"/>
            </a:xfrm>
            <a:custGeom>
              <a:rect b="b" l="l" r="r" t="t"/>
              <a:pathLst>
                <a:path extrusionOk="0" h="604838" w="6630193">
                  <a:moveTo>
                    <a:pt x="0" y="0"/>
                  </a:moveTo>
                  <a:lnTo>
                    <a:pt x="6630193" y="0"/>
                  </a:lnTo>
                  <a:lnTo>
                    <a:pt x="6630193" y="604838"/>
                  </a:lnTo>
                  <a:lnTo>
                    <a:pt x="0" y="604838"/>
                  </a:lnTo>
                  <a:close/>
                </a:path>
              </a:pathLst>
            </a:custGeom>
            <a:solidFill>
              <a:srgbClr val="000000">
                <a:alpha val="0"/>
              </a:srgbClr>
            </a:solidFill>
            <a:ln>
              <a:noFill/>
            </a:ln>
          </p:spPr>
        </p:sp>
        <p:sp>
          <p:nvSpPr>
            <p:cNvPr id="409" name="Google Shape;409;p20"/>
            <p:cNvSpPr txBox="1"/>
            <p:nvPr/>
          </p:nvSpPr>
          <p:spPr>
            <a:xfrm>
              <a:off x="0" y="-104775"/>
              <a:ext cx="6630193" cy="709613"/>
            </a:xfrm>
            <a:prstGeom prst="rect">
              <a:avLst/>
            </a:prstGeom>
            <a:noFill/>
            <a:ln>
              <a:noFill/>
            </a:ln>
          </p:spPr>
          <p:txBody>
            <a:bodyPr anchorCtr="0" anchor="t" bIns="0" lIns="0" spcFirstLastPara="1" rIns="0" wrap="square" tIns="0">
              <a:noAutofit/>
            </a:bodyPr>
            <a:lstStyle/>
            <a:p>
              <a:pPr indent="-164951" lvl="1" marL="329902" marR="0" rtl="0" algn="l">
                <a:lnSpc>
                  <a:spcPct val="162871"/>
                </a:lnSpc>
                <a:spcBef>
                  <a:spcPts val="0"/>
                </a:spcBef>
                <a:spcAft>
                  <a:spcPts val="0"/>
                </a:spcAft>
                <a:buClr>
                  <a:srgbClr val="EBECEF"/>
                </a:buClr>
                <a:buSzPts val="2187"/>
                <a:buFont typeface="Arial"/>
                <a:buChar char="•"/>
              </a:pPr>
              <a:r>
                <a:rPr b="0" i="0" lang="en-US" sz="2187" u="none" cap="none" strike="noStrike">
                  <a:solidFill>
                    <a:srgbClr val="EBECEF"/>
                  </a:solidFill>
                  <a:latin typeface="Arimo"/>
                  <a:ea typeface="Arimo"/>
                  <a:cs typeface="Arimo"/>
                  <a:sym typeface="Arimo"/>
                </a:rPr>
                <a:t>Tốc độ cực nhanh</a:t>
              </a:r>
              <a:endParaRPr/>
            </a:p>
          </p:txBody>
        </p:sp>
      </p:grpSp>
      <p:grpSp>
        <p:nvGrpSpPr>
          <p:cNvPr id="410" name="Google Shape;410;p20"/>
          <p:cNvGrpSpPr/>
          <p:nvPr/>
        </p:nvGrpSpPr>
        <p:grpSpPr>
          <a:xfrm>
            <a:off x="6666160" y="6324600"/>
            <a:ext cx="4972645" cy="532210"/>
            <a:chOff x="0" y="-104775"/>
            <a:chExt cx="6630193" cy="709613"/>
          </a:xfrm>
        </p:grpSpPr>
        <p:sp>
          <p:nvSpPr>
            <p:cNvPr id="411" name="Google Shape;411;p20"/>
            <p:cNvSpPr/>
            <p:nvPr/>
          </p:nvSpPr>
          <p:spPr>
            <a:xfrm>
              <a:off x="0" y="0"/>
              <a:ext cx="6630193" cy="604838"/>
            </a:xfrm>
            <a:custGeom>
              <a:rect b="b" l="l" r="r" t="t"/>
              <a:pathLst>
                <a:path extrusionOk="0" h="604838" w="6630193">
                  <a:moveTo>
                    <a:pt x="0" y="0"/>
                  </a:moveTo>
                  <a:lnTo>
                    <a:pt x="6630193" y="0"/>
                  </a:lnTo>
                  <a:lnTo>
                    <a:pt x="6630193" y="604838"/>
                  </a:lnTo>
                  <a:lnTo>
                    <a:pt x="0" y="604838"/>
                  </a:lnTo>
                  <a:close/>
                </a:path>
              </a:pathLst>
            </a:custGeom>
            <a:solidFill>
              <a:srgbClr val="000000">
                <a:alpha val="0"/>
              </a:srgbClr>
            </a:solidFill>
            <a:ln>
              <a:noFill/>
            </a:ln>
          </p:spPr>
        </p:sp>
        <p:sp>
          <p:nvSpPr>
            <p:cNvPr id="412" name="Google Shape;412;p20"/>
            <p:cNvSpPr txBox="1"/>
            <p:nvPr/>
          </p:nvSpPr>
          <p:spPr>
            <a:xfrm>
              <a:off x="0" y="-104775"/>
              <a:ext cx="6630193" cy="709613"/>
            </a:xfrm>
            <a:prstGeom prst="rect">
              <a:avLst/>
            </a:prstGeom>
            <a:noFill/>
            <a:ln>
              <a:noFill/>
            </a:ln>
          </p:spPr>
          <p:txBody>
            <a:bodyPr anchorCtr="0" anchor="t" bIns="0" lIns="0" spcFirstLastPara="1" rIns="0" wrap="square" tIns="0">
              <a:noAutofit/>
            </a:bodyPr>
            <a:lstStyle/>
            <a:p>
              <a:pPr indent="-164951" lvl="1" marL="329902" marR="0" rtl="0" algn="l">
                <a:lnSpc>
                  <a:spcPct val="162871"/>
                </a:lnSpc>
                <a:spcBef>
                  <a:spcPts val="0"/>
                </a:spcBef>
                <a:spcAft>
                  <a:spcPts val="0"/>
                </a:spcAft>
                <a:buClr>
                  <a:srgbClr val="EBECEF"/>
                </a:buClr>
                <a:buSzPts val="2187"/>
                <a:buFont typeface="Arial"/>
                <a:buChar char="•"/>
              </a:pPr>
              <a:r>
                <a:rPr b="0" i="0" lang="en-US" sz="2187" u="none" cap="none" strike="noStrike">
                  <a:solidFill>
                    <a:srgbClr val="EBECEF"/>
                  </a:solidFill>
                  <a:latin typeface="Arimo"/>
                  <a:ea typeface="Arimo"/>
                  <a:cs typeface="Arimo"/>
                  <a:sym typeface="Arimo"/>
                </a:rPr>
                <a:t>Hiệu quả cao</a:t>
              </a:r>
              <a:endParaRPr/>
            </a:p>
          </p:txBody>
        </p:sp>
      </p:grpSp>
      <p:grpSp>
        <p:nvGrpSpPr>
          <p:cNvPr id="413" name="Google Shape;413;p20"/>
          <p:cNvGrpSpPr/>
          <p:nvPr/>
        </p:nvGrpSpPr>
        <p:grpSpPr>
          <a:xfrm>
            <a:off x="12340084" y="3954512"/>
            <a:ext cx="3544044" cy="638324"/>
            <a:chOff x="0" y="-9525"/>
            <a:chExt cx="4725392" cy="851098"/>
          </a:xfrm>
        </p:grpSpPr>
        <p:sp>
          <p:nvSpPr>
            <p:cNvPr id="414" name="Google Shape;414;p20"/>
            <p:cNvSpPr/>
            <p:nvPr/>
          </p:nvSpPr>
          <p:spPr>
            <a:xfrm>
              <a:off x="0" y="0"/>
              <a:ext cx="4725392" cy="841573"/>
            </a:xfrm>
            <a:custGeom>
              <a:rect b="b" l="l" r="r" t="t"/>
              <a:pathLst>
                <a:path extrusionOk="0" h="841573" w="4725392">
                  <a:moveTo>
                    <a:pt x="0" y="0"/>
                  </a:moveTo>
                  <a:lnTo>
                    <a:pt x="4725392" y="0"/>
                  </a:lnTo>
                  <a:lnTo>
                    <a:pt x="4725392" y="841573"/>
                  </a:lnTo>
                  <a:lnTo>
                    <a:pt x="0" y="841573"/>
                  </a:lnTo>
                  <a:close/>
                </a:path>
              </a:pathLst>
            </a:custGeom>
            <a:solidFill>
              <a:srgbClr val="000000">
                <a:alpha val="0"/>
              </a:srgbClr>
            </a:solidFill>
            <a:ln>
              <a:noFill/>
            </a:ln>
          </p:spPr>
        </p:sp>
        <p:sp>
          <p:nvSpPr>
            <p:cNvPr id="415" name="Google Shape;415;p20"/>
            <p:cNvSpPr txBox="1"/>
            <p:nvPr/>
          </p:nvSpPr>
          <p:spPr>
            <a:xfrm>
              <a:off x="0" y="-9525"/>
              <a:ext cx="4725392" cy="851098"/>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0" i="0" lang="en-US" sz="2750" u="none" cap="none" strike="noStrike">
                  <a:solidFill>
                    <a:srgbClr val="FFFFFF"/>
                  </a:solidFill>
                  <a:latin typeface="Fraunces"/>
                  <a:ea typeface="Fraunces"/>
                  <a:cs typeface="Fraunces"/>
                  <a:sym typeface="Fraunces"/>
                </a:rPr>
                <a:t>Ứng dụng</a:t>
              </a:r>
              <a:endParaRPr/>
            </a:p>
          </p:txBody>
        </p:sp>
      </p:grpSp>
      <p:grpSp>
        <p:nvGrpSpPr>
          <p:cNvPr id="416" name="Google Shape;416;p20"/>
          <p:cNvGrpSpPr/>
          <p:nvPr/>
        </p:nvGrpSpPr>
        <p:grpSpPr>
          <a:xfrm>
            <a:off x="12340084" y="4609505"/>
            <a:ext cx="4972645" cy="532210"/>
            <a:chOff x="0" y="-104775"/>
            <a:chExt cx="6630193" cy="709613"/>
          </a:xfrm>
        </p:grpSpPr>
        <p:sp>
          <p:nvSpPr>
            <p:cNvPr id="417" name="Google Shape;417;p20"/>
            <p:cNvSpPr/>
            <p:nvPr/>
          </p:nvSpPr>
          <p:spPr>
            <a:xfrm>
              <a:off x="0" y="0"/>
              <a:ext cx="6630193" cy="604838"/>
            </a:xfrm>
            <a:custGeom>
              <a:rect b="b" l="l" r="r" t="t"/>
              <a:pathLst>
                <a:path extrusionOk="0" h="604838" w="6630193">
                  <a:moveTo>
                    <a:pt x="0" y="0"/>
                  </a:moveTo>
                  <a:lnTo>
                    <a:pt x="6630193" y="0"/>
                  </a:lnTo>
                  <a:lnTo>
                    <a:pt x="6630193" y="604838"/>
                  </a:lnTo>
                  <a:lnTo>
                    <a:pt x="0" y="604838"/>
                  </a:lnTo>
                  <a:close/>
                </a:path>
              </a:pathLst>
            </a:custGeom>
            <a:solidFill>
              <a:srgbClr val="000000">
                <a:alpha val="0"/>
              </a:srgbClr>
            </a:solidFill>
            <a:ln>
              <a:noFill/>
            </a:ln>
          </p:spPr>
        </p:sp>
        <p:sp>
          <p:nvSpPr>
            <p:cNvPr id="418" name="Google Shape;418;p20"/>
            <p:cNvSpPr txBox="1"/>
            <p:nvPr/>
          </p:nvSpPr>
          <p:spPr>
            <a:xfrm>
              <a:off x="0" y="-104775"/>
              <a:ext cx="6630193"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EBECEF"/>
                  </a:solidFill>
                  <a:latin typeface="Arimo"/>
                  <a:ea typeface="Arimo"/>
                  <a:cs typeface="Arimo"/>
                  <a:sym typeface="Arimo"/>
                </a:rPr>
                <a:t>YOLO được ứng dụng rộng rãi trong:</a:t>
              </a:r>
              <a:endParaRPr/>
            </a:p>
          </p:txBody>
        </p:sp>
      </p:grpSp>
      <p:grpSp>
        <p:nvGrpSpPr>
          <p:cNvPr id="419" name="Google Shape;419;p20"/>
          <p:cNvGrpSpPr/>
          <p:nvPr/>
        </p:nvGrpSpPr>
        <p:grpSpPr>
          <a:xfrm>
            <a:off x="12340084" y="5318224"/>
            <a:ext cx="4972645" cy="532210"/>
            <a:chOff x="0" y="-104775"/>
            <a:chExt cx="6630193" cy="709613"/>
          </a:xfrm>
        </p:grpSpPr>
        <p:sp>
          <p:nvSpPr>
            <p:cNvPr id="420" name="Google Shape;420;p20"/>
            <p:cNvSpPr/>
            <p:nvPr/>
          </p:nvSpPr>
          <p:spPr>
            <a:xfrm>
              <a:off x="0" y="0"/>
              <a:ext cx="6630193" cy="604838"/>
            </a:xfrm>
            <a:custGeom>
              <a:rect b="b" l="l" r="r" t="t"/>
              <a:pathLst>
                <a:path extrusionOk="0" h="604838" w="6630193">
                  <a:moveTo>
                    <a:pt x="0" y="0"/>
                  </a:moveTo>
                  <a:lnTo>
                    <a:pt x="6630193" y="0"/>
                  </a:lnTo>
                  <a:lnTo>
                    <a:pt x="6630193" y="604838"/>
                  </a:lnTo>
                  <a:lnTo>
                    <a:pt x="0" y="604838"/>
                  </a:lnTo>
                  <a:close/>
                </a:path>
              </a:pathLst>
            </a:custGeom>
            <a:solidFill>
              <a:srgbClr val="000000">
                <a:alpha val="0"/>
              </a:srgbClr>
            </a:solidFill>
            <a:ln>
              <a:noFill/>
            </a:ln>
          </p:spPr>
        </p:sp>
        <p:sp>
          <p:nvSpPr>
            <p:cNvPr id="421" name="Google Shape;421;p20"/>
            <p:cNvSpPr txBox="1"/>
            <p:nvPr/>
          </p:nvSpPr>
          <p:spPr>
            <a:xfrm>
              <a:off x="0" y="-104775"/>
              <a:ext cx="6630193" cy="709613"/>
            </a:xfrm>
            <a:prstGeom prst="rect">
              <a:avLst/>
            </a:prstGeom>
            <a:noFill/>
            <a:ln>
              <a:noFill/>
            </a:ln>
          </p:spPr>
          <p:txBody>
            <a:bodyPr anchorCtr="0" anchor="t" bIns="0" lIns="0" spcFirstLastPara="1" rIns="0" wrap="square" tIns="0">
              <a:noAutofit/>
            </a:bodyPr>
            <a:lstStyle/>
            <a:p>
              <a:pPr indent="-164951" lvl="1" marL="329902" marR="0" rtl="0" algn="l">
                <a:lnSpc>
                  <a:spcPct val="162871"/>
                </a:lnSpc>
                <a:spcBef>
                  <a:spcPts val="0"/>
                </a:spcBef>
                <a:spcAft>
                  <a:spcPts val="0"/>
                </a:spcAft>
                <a:buClr>
                  <a:srgbClr val="EBECEF"/>
                </a:buClr>
                <a:buSzPts val="2187"/>
                <a:buFont typeface="Arial"/>
                <a:buChar char="•"/>
              </a:pPr>
              <a:r>
                <a:rPr b="0" i="0" lang="en-US" sz="2187" u="none" cap="none" strike="noStrike">
                  <a:solidFill>
                    <a:srgbClr val="EBECEF"/>
                  </a:solidFill>
                  <a:latin typeface="Arimo"/>
                  <a:ea typeface="Arimo"/>
                  <a:cs typeface="Arimo"/>
                  <a:sym typeface="Arimo"/>
                </a:rPr>
                <a:t>Xe tự lái</a:t>
              </a:r>
              <a:endParaRPr/>
            </a:p>
          </p:txBody>
        </p:sp>
      </p:grpSp>
      <p:grpSp>
        <p:nvGrpSpPr>
          <p:cNvPr id="422" name="Google Shape;422;p20"/>
          <p:cNvGrpSpPr/>
          <p:nvPr/>
        </p:nvGrpSpPr>
        <p:grpSpPr>
          <a:xfrm>
            <a:off x="12340084" y="5870973"/>
            <a:ext cx="4972645" cy="532210"/>
            <a:chOff x="0" y="-104775"/>
            <a:chExt cx="6630193" cy="709613"/>
          </a:xfrm>
        </p:grpSpPr>
        <p:sp>
          <p:nvSpPr>
            <p:cNvPr id="423" name="Google Shape;423;p20"/>
            <p:cNvSpPr/>
            <p:nvPr/>
          </p:nvSpPr>
          <p:spPr>
            <a:xfrm>
              <a:off x="0" y="0"/>
              <a:ext cx="6630193" cy="604838"/>
            </a:xfrm>
            <a:custGeom>
              <a:rect b="b" l="l" r="r" t="t"/>
              <a:pathLst>
                <a:path extrusionOk="0" h="604838" w="6630193">
                  <a:moveTo>
                    <a:pt x="0" y="0"/>
                  </a:moveTo>
                  <a:lnTo>
                    <a:pt x="6630193" y="0"/>
                  </a:lnTo>
                  <a:lnTo>
                    <a:pt x="6630193" y="604838"/>
                  </a:lnTo>
                  <a:lnTo>
                    <a:pt x="0" y="604838"/>
                  </a:lnTo>
                  <a:close/>
                </a:path>
              </a:pathLst>
            </a:custGeom>
            <a:solidFill>
              <a:srgbClr val="000000">
                <a:alpha val="0"/>
              </a:srgbClr>
            </a:solidFill>
            <a:ln>
              <a:noFill/>
            </a:ln>
          </p:spPr>
        </p:sp>
        <p:sp>
          <p:nvSpPr>
            <p:cNvPr id="424" name="Google Shape;424;p20"/>
            <p:cNvSpPr txBox="1"/>
            <p:nvPr/>
          </p:nvSpPr>
          <p:spPr>
            <a:xfrm>
              <a:off x="0" y="-104775"/>
              <a:ext cx="6630193" cy="709613"/>
            </a:xfrm>
            <a:prstGeom prst="rect">
              <a:avLst/>
            </a:prstGeom>
            <a:noFill/>
            <a:ln>
              <a:noFill/>
            </a:ln>
          </p:spPr>
          <p:txBody>
            <a:bodyPr anchorCtr="0" anchor="t" bIns="0" lIns="0" spcFirstLastPara="1" rIns="0" wrap="square" tIns="0">
              <a:noAutofit/>
            </a:bodyPr>
            <a:lstStyle/>
            <a:p>
              <a:pPr indent="-164951" lvl="1" marL="329902" marR="0" rtl="0" algn="l">
                <a:lnSpc>
                  <a:spcPct val="162871"/>
                </a:lnSpc>
                <a:spcBef>
                  <a:spcPts val="0"/>
                </a:spcBef>
                <a:spcAft>
                  <a:spcPts val="0"/>
                </a:spcAft>
                <a:buClr>
                  <a:srgbClr val="EBECEF"/>
                </a:buClr>
                <a:buSzPts val="2187"/>
                <a:buFont typeface="Arial"/>
                <a:buChar char="•"/>
              </a:pPr>
              <a:r>
                <a:rPr b="0" i="0" lang="en-US" sz="2187" u="none" cap="none" strike="noStrike">
                  <a:solidFill>
                    <a:srgbClr val="EBECEF"/>
                  </a:solidFill>
                  <a:latin typeface="Arimo"/>
                  <a:ea typeface="Arimo"/>
                  <a:cs typeface="Arimo"/>
                  <a:sym typeface="Arimo"/>
                </a:rPr>
                <a:t>Giám sát an ninh</a:t>
              </a:r>
              <a:endParaRPr/>
            </a:p>
          </p:txBody>
        </p:sp>
      </p:grpSp>
      <p:grpSp>
        <p:nvGrpSpPr>
          <p:cNvPr id="425" name="Google Shape;425;p20"/>
          <p:cNvGrpSpPr/>
          <p:nvPr/>
        </p:nvGrpSpPr>
        <p:grpSpPr>
          <a:xfrm>
            <a:off x="12340084" y="6423720"/>
            <a:ext cx="4972645" cy="532210"/>
            <a:chOff x="0" y="-104775"/>
            <a:chExt cx="6630193" cy="709613"/>
          </a:xfrm>
        </p:grpSpPr>
        <p:sp>
          <p:nvSpPr>
            <p:cNvPr id="426" name="Google Shape;426;p20"/>
            <p:cNvSpPr/>
            <p:nvPr/>
          </p:nvSpPr>
          <p:spPr>
            <a:xfrm>
              <a:off x="0" y="0"/>
              <a:ext cx="6630193" cy="604838"/>
            </a:xfrm>
            <a:custGeom>
              <a:rect b="b" l="l" r="r" t="t"/>
              <a:pathLst>
                <a:path extrusionOk="0" h="604838" w="6630193">
                  <a:moveTo>
                    <a:pt x="0" y="0"/>
                  </a:moveTo>
                  <a:lnTo>
                    <a:pt x="6630193" y="0"/>
                  </a:lnTo>
                  <a:lnTo>
                    <a:pt x="6630193" y="604838"/>
                  </a:lnTo>
                  <a:lnTo>
                    <a:pt x="0" y="604838"/>
                  </a:lnTo>
                  <a:close/>
                </a:path>
              </a:pathLst>
            </a:custGeom>
            <a:solidFill>
              <a:srgbClr val="000000">
                <a:alpha val="0"/>
              </a:srgbClr>
            </a:solidFill>
            <a:ln>
              <a:noFill/>
            </a:ln>
          </p:spPr>
        </p:sp>
        <p:sp>
          <p:nvSpPr>
            <p:cNvPr id="427" name="Google Shape;427;p20"/>
            <p:cNvSpPr txBox="1"/>
            <p:nvPr/>
          </p:nvSpPr>
          <p:spPr>
            <a:xfrm>
              <a:off x="0" y="-104775"/>
              <a:ext cx="6630193" cy="709613"/>
            </a:xfrm>
            <a:prstGeom prst="rect">
              <a:avLst/>
            </a:prstGeom>
            <a:noFill/>
            <a:ln>
              <a:noFill/>
            </a:ln>
          </p:spPr>
          <p:txBody>
            <a:bodyPr anchorCtr="0" anchor="t" bIns="0" lIns="0" spcFirstLastPara="1" rIns="0" wrap="square" tIns="0">
              <a:noAutofit/>
            </a:bodyPr>
            <a:lstStyle/>
            <a:p>
              <a:pPr indent="-164951" lvl="1" marL="329902" marR="0" rtl="0" algn="l">
                <a:lnSpc>
                  <a:spcPct val="162871"/>
                </a:lnSpc>
                <a:spcBef>
                  <a:spcPts val="0"/>
                </a:spcBef>
                <a:spcAft>
                  <a:spcPts val="0"/>
                </a:spcAft>
                <a:buClr>
                  <a:srgbClr val="EBECEF"/>
                </a:buClr>
                <a:buSzPts val="2187"/>
                <a:buFont typeface="Arial"/>
                <a:buChar char="•"/>
              </a:pPr>
              <a:r>
                <a:rPr b="0" i="0" lang="en-US" sz="2187" u="none" cap="none" strike="noStrike">
                  <a:solidFill>
                    <a:srgbClr val="EBECEF"/>
                  </a:solidFill>
                  <a:latin typeface="Arimo"/>
                  <a:ea typeface="Arimo"/>
                  <a:cs typeface="Arimo"/>
                  <a:sym typeface="Arimo"/>
                </a:rPr>
                <a:t>Robot công nghiệp</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1" name="Shape 431"/>
        <p:cNvGrpSpPr/>
        <p:nvPr/>
      </p:nvGrpSpPr>
      <p:grpSpPr>
        <a:xfrm>
          <a:off x="0" y="0"/>
          <a:ext cx="0" cy="0"/>
          <a:chOff x="0" y="0"/>
          <a:chExt cx="0" cy="0"/>
        </a:xfrm>
      </p:grpSpPr>
      <p:sp>
        <p:nvSpPr>
          <p:cNvPr id="432" name="Google Shape;432;p21"/>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A8AFCC"/>
          </a:solidFill>
          <a:ln>
            <a:noFill/>
          </a:ln>
        </p:spPr>
      </p:sp>
      <p:sp>
        <p:nvSpPr>
          <p:cNvPr id="433" name="Google Shape;433;p21"/>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80E26"/>
          </a:solidFill>
          <a:ln>
            <a:noFill/>
          </a:ln>
        </p:spPr>
      </p:sp>
      <p:sp>
        <p:nvSpPr>
          <p:cNvPr descr="preencoded.png" id="434" name="Google Shape;434;p21"/>
          <p:cNvSpPr/>
          <p:nvPr/>
        </p:nvSpPr>
        <p:spPr>
          <a:xfrm>
            <a:off x="114895" y="0"/>
            <a:ext cx="18288000" cy="3197919"/>
          </a:xfrm>
          <a:custGeom>
            <a:rect b="b" l="l" r="r" t="t"/>
            <a:pathLst>
              <a:path extrusionOk="0" h="3197919" w="18288000">
                <a:moveTo>
                  <a:pt x="0" y="0"/>
                </a:moveTo>
                <a:lnTo>
                  <a:pt x="18288000" y="0"/>
                </a:lnTo>
                <a:lnTo>
                  <a:pt x="18288000" y="3197919"/>
                </a:lnTo>
                <a:lnTo>
                  <a:pt x="0" y="3197919"/>
                </a:lnTo>
                <a:lnTo>
                  <a:pt x="0" y="0"/>
                </a:lnTo>
                <a:close/>
              </a:path>
            </a:pathLst>
          </a:custGeom>
          <a:blipFill rotWithShape="1">
            <a:blip r:embed="rId3">
              <a:alphaModFix/>
            </a:blip>
            <a:stretch>
              <a:fillRect b="0" l="-3458" r="-3459" t="0"/>
            </a:stretch>
          </a:blipFill>
          <a:ln>
            <a:noFill/>
          </a:ln>
        </p:spPr>
      </p:sp>
      <p:grpSp>
        <p:nvGrpSpPr>
          <p:cNvPr id="435" name="Google Shape;435;p21"/>
          <p:cNvGrpSpPr/>
          <p:nvPr/>
        </p:nvGrpSpPr>
        <p:grpSpPr>
          <a:xfrm>
            <a:off x="837902" y="3576538"/>
            <a:ext cx="6242596" cy="1015107"/>
            <a:chOff x="0" y="-28575"/>
            <a:chExt cx="8323462" cy="1353476"/>
          </a:xfrm>
        </p:grpSpPr>
        <p:sp>
          <p:nvSpPr>
            <p:cNvPr id="436" name="Google Shape;436;p21"/>
            <p:cNvSpPr/>
            <p:nvPr/>
          </p:nvSpPr>
          <p:spPr>
            <a:xfrm>
              <a:off x="0" y="0"/>
              <a:ext cx="8323462" cy="1324901"/>
            </a:xfrm>
            <a:custGeom>
              <a:rect b="b" l="l" r="r" t="t"/>
              <a:pathLst>
                <a:path extrusionOk="0" h="1324901" w="8323462">
                  <a:moveTo>
                    <a:pt x="0" y="0"/>
                  </a:moveTo>
                  <a:lnTo>
                    <a:pt x="8323462" y="0"/>
                  </a:lnTo>
                  <a:lnTo>
                    <a:pt x="8323462" y="1324901"/>
                  </a:lnTo>
                  <a:lnTo>
                    <a:pt x="0" y="1324901"/>
                  </a:lnTo>
                  <a:close/>
                </a:path>
              </a:pathLst>
            </a:custGeom>
            <a:solidFill>
              <a:srgbClr val="000000">
                <a:alpha val="0"/>
              </a:srgbClr>
            </a:solidFill>
            <a:ln>
              <a:noFill/>
            </a:ln>
          </p:spPr>
        </p:sp>
        <p:sp>
          <p:nvSpPr>
            <p:cNvPr id="437" name="Google Shape;437;p21"/>
            <p:cNvSpPr txBox="1"/>
            <p:nvPr/>
          </p:nvSpPr>
          <p:spPr>
            <a:xfrm>
              <a:off x="0" y="-28575"/>
              <a:ext cx="8323462" cy="1353476"/>
            </a:xfrm>
            <a:prstGeom prst="rect">
              <a:avLst/>
            </a:prstGeom>
            <a:noFill/>
            <a:ln>
              <a:noFill/>
            </a:ln>
          </p:spPr>
          <p:txBody>
            <a:bodyPr anchorCtr="0" anchor="t" bIns="0" lIns="0" spcFirstLastPara="1" rIns="0" wrap="square" tIns="0">
              <a:noAutofit/>
            </a:bodyPr>
            <a:lstStyle/>
            <a:p>
              <a:pPr indent="0" lvl="0" marL="0" marR="0" rtl="0" algn="l">
                <a:lnSpc>
                  <a:spcPct val="125325"/>
                </a:lnSpc>
                <a:spcBef>
                  <a:spcPts val="0"/>
                </a:spcBef>
                <a:spcAft>
                  <a:spcPts val="0"/>
                </a:spcAft>
                <a:buNone/>
              </a:pPr>
              <a:r>
                <a:rPr b="0" i="0" lang="en-US" sz="4687" u="none" cap="none" strike="noStrike">
                  <a:solidFill>
                    <a:srgbClr val="FFFFFF"/>
                  </a:solidFill>
                  <a:latin typeface="Fraunces"/>
                  <a:ea typeface="Fraunces"/>
                  <a:cs typeface="Fraunces"/>
                  <a:sym typeface="Fraunces"/>
                </a:rPr>
                <a:t>Nguyên Lý Hoạt Động</a:t>
              </a:r>
              <a:endParaRPr/>
            </a:p>
          </p:txBody>
        </p:sp>
      </p:grpSp>
      <p:grpSp>
        <p:nvGrpSpPr>
          <p:cNvPr id="438" name="Google Shape;438;p21"/>
          <p:cNvGrpSpPr/>
          <p:nvPr/>
        </p:nvGrpSpPr>
        <p:grpSpPr>
          <a:xfrm>
            <a:off x="833140" y="5215235"/>
            <a:ext cx="548164" cy="548164"/>
            <a:chOff x="0" y="0"/>
            <a:chExt cx="730885" cy="730885"/>
          </a:xfrm>
        </p:grpSpPr>
        <p:sp>
          <p:nvSpPr>
            <p:cNvPr id="439" name="Google Shape;439;p21"/>
            <p:cNvSpPr/>
            <p:nvPr/>
          </p:nvSpPr>
          <p:spPr>
            <a:xfrm>
              <a:off x="6350" y="6350"/>
              <a:ext cx="718185" cy="718185"/>
            </a:xfrm>
            <a:custGeom>
              <a:rect b="b" l="l" r="r" t="t"/>
              <a:pathLst>
                <a:path extrusionOk="0" h="718185" w="718185">
                  <a:moveTo>
                    <a:pt x="0" y="134112"/>
                  </a:moveTo>
                  <a:cubicBezTo>
                    <a:pt x="0" y="60071"/>
                    <a:pt x="60071" y="0"/>
                    <a:pt x="134112" y="0"/>
                  </a:cubicBezTo>
                  <a:lnTo>
                    <a:pt x="584073" y="0"/>
                  </a:lnTo>
                  <a:cubicBezTo>
                    <a:pt x="658114" y="0"/>
                    <a:pt x="718185" y="60071"/>
                    <a:pt x="718185" y="134112"/>
                  </a:cubicBezTo>
                  <a:lnTo>
                    <a:pt x="718185" y="584073"/>
                  </a:lnTo>
                  <a:cubicBezTo>
                    <a:pt x="718185" y="658114"/>
                    <a:pt x="658114" y="718185"/>
                    <a:pt x="584073" y="718185"/>
                  </a:cubicBezTo>
                  <a:lnTo>
                    <a:pt x="134112" y="718185"/>
                  </a:lnTo>
                  <a:cubicBezTo>
                    <a:pt x="60071" y="718185"/>
                    <a:pt x="0" y="658114"/>
                    <a:pt x="0" y="584073"/>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0" y="0"/>
              <a:ext cx="730885" cy="730885"/>
            </a:xfrm>
            <a:custGeom>
              <a:rect b="b" l="l" r="r" t="t"/>
              <a:pathLst>
                <a:path extrusionOk="0" h="730885" w="730885">
                  <a:moveTo>
                    <a:pt x="0" y="140462"/>
                  </a:moveTo>
                  <a:cubicBezTo>
                    <a:pt x="0" y="62865"/>
                    <a:pt x="62865" y="0"/>
                    <a:pt x="140462" y="0"/>
                  </a:cubicBezTo>
                  <a:lnTo>
                    <a:pt x="590423" y="0"/>
                  </a:lnTo>
                  <a:lnTo>
                    <a:pt x="590423" y="6350"/>
                  </a:lnTo>
                  <a:lnTo>
                    <a:pt x="590423" y="0"/>
                  </a:lnTo>
                  <a:cubicBezTo>
                    <a:pt x="668020" y="0"/>
                    <a:pt x="730885" y="62865"/>
                    <a:pt x="730885" y="140462"/>
                  </a:cubicBezTo>
                  <a:lnTo>
                    <a:pt x="724535" y="140462"/>
                  </a:lnTo>
                  <a:lnTo>
                    <a:pt x="730885" y="140462"/>
                  </a:lnTo>
                  <a:lnTo>
                    <a:pt x="730885" y="590423"/>
                  </a:lnTo>
                  <a:lnTo>
                    <a:pt x="724535" y="590423"/>
                  </a:lnTo>
                  <a:lnTo>
                    <a:pt x="730885" y="590423"/>
                  </a:lnTo>
                  <a:cubicBezTo>
                    <a:pt x="730885" y="668020"/>
                    <a:pt x="668020" y="730885"/>
                    <a:pt x="590423" y="730885"/>
                  </a:cubicBezTo>
                  <a:lnTo>
                    <a:pt x="590423" y="724535"/>
                  </a:lnTo>
                  <a:lnTo>
                    <a:pt x="590423" y="730885"/>
                  </a:lnTo>
                  <a:lnTo>
                    <a:pt x="140462" y="730885"/>
                  </a:lnTo>
                  <a:lnTo>
                    <a:pt x="140462" y="724535"/>
                  </a:lnTo>
                  <a:lnTo>
                    <a:pt x="140462" y="730885"/>
                  </a:lnTo>
                  <a:cubicBezTo>
                    <a:pt x="62865" y="730885"/>
                    <a:pt x="0" y="668020"/>
                    <a:pt x="0" y="590423"/>
                  </a:cubicBezTo>
                  <a:lnTo>
                    <a:pt x="0" y="140462"/>
                  </a:lnTo>
                  <a:lnTo>
                    <a:pt x="6350" y="140462"/>
                  </a:lnTo>
                  <a:lnTo>
                    <a:pt x="0" y="140462"/>
                  </a:lnTo>
                  <a:moveTo>
                    <a:pt x="12700" y="140462"/>
                  </a:moveTo>
                  <a:lnTo>
                    <a:pt x="12700" y="590423"/>
                  </a:lnTo>
                  <a:lnTo>
                    <a:pt x="6350" y="590423"/>
                  </a:lnTo>
                  <a:lnTo>
                    <a:pt x="12700" y="590423"/>
                  </a:lnTo>
                  <a:cubicBezTo>
                    <a:pt x="12700" y="660908"/>
                    <a:pt x="69850" y="718185"/>
                    <a:pt x="140462" y="718185"/>
                  </a:cubicBezTo>
                  <a:lnTo>
                    <a:pt x="590423" y="718185"/>
                  </a:lnTo>
                  <a:cubicBezTo>
                    <a:pt x="660908" y="718185"/>
                    <a:pt x="718185" y="661035"/>
                    <a:pt x="718185" y="590423"/>
                  </a:cubicBezTo>
                  <a:lnTo>
                    <a:pt x="718185" y="140462"/>
                  </a:lnTo>
                  <a:cubicBezTo>
                    <a:pt x="718185" y="69850"/>
                    <a:pt x="660908" y="12700"/>
                    <a:pt x="590423" y="12700"/>
                  </a:cubicBezTo>
                  <a:lnTo>
                    <a:pt x="140462" y="12700"/>
                  </a:lnTo>
                  <a:lnTo>
                    <a:pt x="140462" y="6350"/>
                  </a:lnTo>
                  <a:lnTo>
                    <a:pt x="140462" y="12700"/>
                  </a:lnTo>
                  <a:cubicBezTo>
                    <a:pt x="69850" y="12700"/>
                    <a:pt x="12700" y="69850"/>
                    <a:pt x="12700" y="140462"/>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1"/>
          <p:cNvGrpSpPr/>
          <p:nvPr/>
        </p:nvGrpSpPr>
        <p:grpSpPr>
          <a:xfrm>
            <a:off x="927571" y="5264795"/>
            <a:ext cx="359122" cy="448865"/>
            <a:chOff x="0" y="0"/>
            <a:chExt cx="478830" cy="598487"/>
          </a:xfrm>
        </p:grpSpPr>
        <p:sp>
          <p:nvSpPr>
            <p:cNvPr id="442" name="Google Shape;442;p21"/>
            <p:cNvSpPr/>
            <p:nvPr/>
          </p:nvSpPr>
          <p:spPr>
            <a:xfrm>
              <a:off x="0" y="0"/>
              <a:ext cx="478830" cy="598487"/>
            </a:xfrm>
            <a:custGeom>
              <a:rect b="b" l="l" r="r" t="t"/>
              <a:pathLst>
                <a:path extrusionOk="0" h="598487" w="478830">
                  <a:moveTo>
                    <a:pt x="0" y="0"/>
                  </a:moveTo>
                  <a:lnTo>
                    <a:pt x="478830" y="0"/>
                  </a:lnTo>
                  <a:lnTo>
                    <a:pt x="478830" y="598487"/>
                  </a:lnTo>
                  <a:lnTo>
                    <a:pt x="0" y="598487"/>
                  </a:lnTo>
                  <a:close/>
                </a:path>
              </a:pathLst>
            </a:custGeom>
            <a:solidFill>
              <a:srgbClr val="000000">
                <a:alpha val="0"/>
              </a:srgbClr>
            </a:solidFill>
            <a:ln>
              <a:noFill/>
            </a:ln>
          </p:spPr>
        </p:sp>
        <p:sp>
          <p:nvSpPr>
            <p:cNvPr id="443" name="Google Shape;443;p21"/>
            <p:cNvSpPr txBox="1"/>
            <p:nvPr/>
          </p:nvSpPr>
          <p:spPr>
            <a:xfrm>
              <a:off x="0" y="57150"/>
              <a:ext cx="478830" cy="54133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2812" u="none" cap="none" strike="noStrike">
                  <a:solidFill>
                    <a:srgbClr val="EBECEF"/>
                  </a:solidFill>
                  <a:latin typeface="Fraunces"/>
                  <a:ea typeface="Fraunces"/>
                  <a:cs typeface="Fraunces"/>
                  <a:sym typeface="Fraunces"/>
                </a:rPr>
                <a:t>1</a:t>
              </a:r>
              <a:endParaRPr/>
            </a:p>
          </p:txBody>
        </p:sp>
      </p:grpSp>
      <p:grpSp>
        <p:nvGrpSpPr>
          <p:cNvPr id="444" name="Google Shape;444;p21"/>
          <p:cNvGrpSpPr/>
          <p:nvPr/>
        </p:nvGrpSpPr>
        <p:grpSpPr>
          <a:xfrm>
            <a:off x="1615827" y="5205709"/>
            <a:ext cx="3709839" cy="388293"/>
            <a:chOff x="0" y="-19050"/>
            <a:chExt cx="4946452" cy="517723"/>
          </a:xfrm>
        </p:grpSpPr>
        <p:sp>
          <p:nvSpPr>
            <p:cNvPr id="445" name="Google Shape;445;p21"/>
            <p:cNvSpPr/>
            <p:nvPr/>
          </p:nvSpPr>
          <p:spPr>
            <a:xfrm>
              <a:off x="0" y="0"/>
              <a:ext cx="4946452" cy="498673"/>
            </a:xfrm>
            <a:custGeom>
              <a:rect b="b" l="l" r="r" t="t"/>
              <a:pathLst>
                <a:path extrusionOk="0" h="498673" w="4946452">
                  <a:moveTo>
                    <a:pt x="0" y="0"/>
                  </a:moveTo>
                  <a:lnTo>
                    <a:pt x="4946452" y="0"/>
                  </a:lnTo>
                  <a:lnTo>
                    <a:pt x="4946452" y="498673"/>
                  </a:lnTo>
                  <a:lnTo>
                    <a:pt x="0" y="498673"/>
                  </a:lnTo>
                  <a:close/>
                </a:path>
              </a:pathLst>
            </a:custGeom>
            <a:solidFill>
              <a:srgbClr val="000000">
                <a:alpha val="0"/>
              </a:srgbClr>
            </a:solidFill>
            <a:ln>
              <a:noFill/>
            </a:ln>
          </p:spPr>
        </p:sp>
        <p:sp>
          <p:nvSpPr>
            <p:cNvPr id="446" name="Google Shape;446;p21"/>
            <p:cNvSpPr txBox="1"/>
            <p:nvPr/>
          </p:nvSpPr>
          <p:spPr>
            <a:xfrm>
              <a:off x="0" y="-19050"/>
              <a:ext cx="4946452" cy="517723"/>
            </a:xfrm>
            <a:prstGeom prst="rect">
              <a:avLst/>
            </a:prstGeom>
            <a:noFill/>
            <a:ln>
              <a:noFill/>
            </a:ln>
          </p:spPr>
          <p:txBody>
            <a:bodyPr anchorCtr="0" anchor="t" bIns="0" lIns="0" spcFirstLastPara="1" rIns="0" wrap="square" tIns="0">
              <a:noAutofit/>
            </a:bodyPr>
            <a:lstStyle/>
            <a:p>
              <a:pPr indent="0" lvl="0" marL="0" marR="0" rtl="0" algn="l">
                <a:lnSpc>
                  <a:spcPct val="127032"/>
                </a:lnSpc>
                <a:spcBef>
                  <a:spcPts val="0"/>
                </a:spcBef>
                <a:spcAft>
                  <a:spcPts val="0"/>
                </a:spcAft>
                <a:buNone/>
              </a:pPr>
              <a:r>
                <a:rPr b="0" i="0" lang="en-US" sz="2312" u="none" cap="none" strike="noStrike">
                  <a:solidFill>
                    <a:srgbClr val="EBECEF"/>
                  </a:solidFill>
                  <a:latin typeface="Fraunces"/>
                  <a:ea typeface="Fraunces"/>
                  <a:cs typeface="Fraunces"/>
                  <a:sym typeface="Fraunces"/>
                </a:rPr>
                <a:t>Chia ảnh thành lưới (Grid)</a:t>
              </a:r>
              <a:endParaRPr/>
            </a:p>
          </p:txBody>
        </p:sp>
      </p:grpSp>
      <p:grpSp>
        <p:nvGrpSpPr>
          <p:cNvPr id="447" name="Google Shape;447;p21"/>
          <p:cNvGrpSpPr/>
          <p:nvPr/>
        </p:nvGrpSpPr>
        <p:grpSpPr>
          <a:xfrm>
            <a:off x="1615828" y="5659041"/>
            <a:ext cx="4599980" cy="1993998"/>
            <a:chOff x="0" y="-104775"/>
            <a:chExt cx="6133307" cy="2658665"/>
          </a:xfrm>
        </p:grpSpPr>
        <p:sp>
          <p:nvSpPr>
            <p:cNvPr id="448" name="Google Shape;448;p21"/>
            <p:cNvSpPr/>
            <p:nvPr/>
          </p:nvSpPr>
          <p:spPr>
            <a:xfrm>
              <a:off x="0" y="0"/>
              <a:ext cx="6133307" cy="2553890"/>
            </a:xfrm>
            <a:custGeom>
              <a:rect b="b" l="l" r="r" t="t"/>
              <a:pathLst>
                <a:path extrusionOk="0" h="2553890" w="6133307">
                  <a:moveTo>
                    <a:pt x="0" y="0"/>
                  </a:moveTo>
                  <a:lnTo>
                    <a:pt x="6133307" y="0"/>
                  </a:lnTo>
                  <a:lnTo>
                    <a:pt x="6133307" y="2553890"/>
                  </a:lnTo>
                  <a:lnTo>
                    <a:pt x="0" y="2553890"/>
                  </a:lnTo>
                  <a:close/>
                </a:path>
              </a:pathLst>
            </a:custGeom>
            <a:solidFill>
              <a:srgbClr val="000000">
                <a:alpha val="0"/>
              </a:srgbClr>
            </a:solidFill>
            <a:ln>
              <a:noFill/>
            </a:ln>
          </p:spPr>
        </p:sp>
        <p:sp>
          <p:nvSpPr>
            <p:cNvPr id="449" name="Google Shape;449;p21"/>
            <p:cNvSpPr txBox="1"/>
            <p:nvPr/>
          </p:nvSpPr>
          <p:spPr>
            <a:xfrm>
              <a:off x="0" y="-104775"/>
              <a:ext cx="6133307" cy="2658665"/>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0" i="0" lang="en-US" sz="1874" u="none" cap="none" strike="noStrike">
                  <a:solidFill>
                    <a:srgbClr val="EBECEF"/>
                  </a:solidFill>
                  <a:latin typeface="Arimo"/>
                  <a:ea typeface="Arimo"/>
                  <a:cs typeface="Arimo"/>
                  <a:sym typeface="Arimo"/>
                </a:rPr>
                <a:t>Ảnh được chia thành các ô lưới.</a:t>
              </a:r>
              <a:endParaRPr/>
            </a:p>
          </p:txBody>
        </p:sp>
      </p:grpSp>
      <p:grpSp>
        <p:nvGrpSpPr>
          <p:cNvPr id="450" name="Google Shape;450;p21"/>
          <p:cNvGrpSpPr/>
          <p:nvPr/>
        </p:nvGrpSpPr>
        <p:grpSpPr>
          <a:xfrm>
            <a:off x="6450360" y="5215235"/>
            <a:ext cx="548164" cy="548164"/>
            <a:chOff x="0" y="0"/>
            <a:chExt cx="730885" cy="730885"/>
          </a:xfrm>
        </p:grpSpPr>
        <p:sp>
          <p:nvSpPr>
            <p:cNvPr id="451" name="Google Shape;451;p21"/>
            <p:cNvSpPr/>
            <p:nvPr/>
          </p:nvSpPr>
          <p:spPr>
            <a:xfrm>
              <a:off x="6350" y="6350"/>
              <a:ext cx="718185" cy="718185"/>
            </a:xfrm>
            <a:custGeom>
              <a:rect b="b" l="l" r="r" t="t"/>
              <a:pathLst>
                <a:path extrusionOk="0" h="718185" w="718185">
                  <a:moveTo>
                    <a:pt x="0" y="134112"/>
                  </a:moveTo>
                  <a:cubicBezTo>
                    <a:pt x="0" y="60071"/>
                    <a:pt x="60071" y="0"/>
                    <a:pt x="134112" y="0"/>
                  </a:cubicBezTo>
                  <a:lnTo>
                    <a:pt x="584073" y="0"/>
                  </a:lnTo>
                  <a:cubicBezTo>
                    <a:pt x="658114" y="0"/>
                    <a:pt x="718185" y="60071"/>
                    <a:pt x="718185" y="134112"/>
                  </a:cubicBezTo>
                  <a:lnTo>
                    <a:pt x="718185" y="584073"/>
                  </a:lnTo>
                  <a:cubicBezTo>
                    <a:pt x="718185" y="658114"/>
                    <a:pt x="658114" y="718185"/>
                    <a:pt x="584073" y="718185"/>
                  </a:cubicBezTo>
                  <a:lnTo>
                    <a:pt x="134112" y="718185"/>
                  </a:lnTo>
                  <a:cubicBezTo>
                    <a:pt x="60071" y="718185"/>
                    <a:pt x="0" y="658114"/>
                    <a:pt x="0" y="584073"/>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0" y="0"/>
              <a:ext cx="730885" cy="730885"/>
            </a:xfrm>
            <a:custGeom>
              <a:rect b="b" l="l" r="r" t="t"/>
              <a:pathLst>
                <a:path extrusionOk="0" h="730885" w="730885">
                  <a:moveTo>
                    <a:pt x="0" y="140462"/>
                  </a:moveTo>
                  <a:cubicBezTo>
                    <a:pt x="0" y="62865"/>
                    <a:pt x="62865" y="0"/>
                    <a:pt x="140462" y="0"/>
                  </a:cubicBezTo>
                  <a:lnTo>
                    <a:pt x="590423" y="0"/>
                  </a:lnTo>
                  <a:lnTo>
                    <a:pt x="590423" y="6350"/>
                  </a:lnTo>
                  <a:lnTo>
                    <a:pt x="590423" y="0"/>
                  </a:lnTo>
                  <a:cubicBezTo>
                    <a:pt x="668020" y="0"/>
                    <a:pt x="730885" y="62865"/>
                    <a:pt x="730885" y="140462"/>
                  </a:cubicBezTo>
                  <a:lnTo>
                    <a:pt x="724535" y="140462"/>
                  </a:lnTo>
                  <a:lnTo>
                    <a:pt x="730885" y="140462"/>
                  </a:lnTo>
                  <a:lnTo>
                    <a:pt x="730885" y="590423"/>
                  </a:lnTo>
                  <a:lnTo>
                    <a:pt x="724535" y="590423"/>
                  </a:lnTo>
                  <a:lnTo>
                    <a:pt x="730885" y="590423"/>
                  </a:lnTo>
                  <a:cubicBezTo>
                    <a:pt x="730885" y="668020"/>
                    <a:pt x="668020" y="730885"/>
                    <a:pt x="590423" y="730885"/>
                  </a:cubicBezTo>
                  <a:lnTo>
                    <a:pt x="590423" y="724535"/>
                  </a:lnTo>
                  <a:lnTo>
                    <a:pt x="590423" y="730885"/>
                  </a:lnTo>
                  <a:lnTo>
                    <a:pt x="140462" y="730885"/>
                  </a:lnTo>
                  <a:lnTo>
                    <a:pt x="140462" y="724535"/>
                  </a:lnTo>
                  <a:lnTo>
                    <a:pt x="140462" y="730885"/>
                  </a:lnTo>
                  <a:cubicBezTo>
                    <a:pt x="62865" y="730885"/>
                    <a:pt x="0" y="668020"/>
                    <a:pt x="0" y="590423"/>
                  </a:cubicBezTo>
                  <a:lnTo>
                    <a:pt x="0" y="140462"/>
                  </a:lnTo>
                  <a:lnTo>
                    <a:pt x="6350" y="140462"/>
                  </a:lnTo>
                  <a:lnTo>
                    <a:pt x="0" y="140462"/>
                  </a:lnTo>
                  <a:moveTo>
                    <a:pt x="12700" y="140462"/>
                  </a:moveTo>
                  <a:lnTo>
                    <a:pt x="12700" y="590423"/>
                  </a:lnTo>
                  <a:lnTo>
                    <a:pt x="6350" y="590423"/>
                  </a:lnTo>
                  <a:lnTo>
                    <a:pt x="12700" y="590423"/>
                  </a:lnTo>
                  <a:cubicBezTo>
                    <a:pt x="12700" y="660908"/>
                    <a:pt x="69850" y="718185"/>
                    <a:pt x="140462" y="718185"/>
                  </a:cubicBezTo>
                  <a:lnTo>
                    <a:pt x="590423" y="718185"/>
                  </a:lnTo>
                  <a:cubicBezTo>
                    <a:pt x="660908" y="718185"/>
                    <a:pt x="718185" y="661035"/>
                    <a:pt x="718185" y="590423"/>
                  </a:cubicBezTo>
                  <a:lnTo>
                    <a:pt x="718185" y="140462"/>
                  </a:lnTo>
                  <a:cubicBezTo>
                    <a:pt x="718185" y="69850"/>
                    <a:pt x="660908" y="12700"/>
                    <a:pt x="590423" y="12700"/>
                  </a:cubicBezTo>
                  <a:lnTo>
                    <a:pt x="140462" y="12700"/>
                  </a:lnTo>
                  <a:lnTo>
                    <a:pt x="140462" y="6350"/>
                  </a:lnTo>
                  <a:lnTo>
                    <a:pt x="140462" y="12700"/>
                  </a:lnTo>
                  <a:cubicBezTo>
                    <a:pt x="69850" y="12700"/>
                    <a:pt x="12700" y="69850"/>
                    <a:pt x="12700" y="140462"/>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1"/>
          <p:cNvGrpSpPr/>
          <p:nvPr/>
        </p:nvGrpSpPr>
        <p:grpSpPr>
          <a:xfrm>
            <a:off x="6544791" y="5264795"/>
            <a:ext cx="359123" cy="448865"/>
            <a:chOff x="0" y="0"/>
            <a:chExt cx="478830" cy="598487"/>
          </a:xfrm>
        </p:grpSpPr>
        <p:sp>
          <p:nvSpPr>
            <p:cNvPr id="454" name="Google Shape;454;p21"/>
            <p:cNvSpPr/>
            <p:nvPr/>
          </p:nvSpPr>
          <p:spPr>
            <a:xfrm>
              <a:off x="0" y="0"/>
              <a:ext cx="478830" cy="598487"/>
            </a:xfrm>
            <a:custGeom>
              <a:rect b="b" l="l" r="r" t="t"/>
              <a:pathLst>
                <a:path extrusionOk="0" h="598487" w="478830">
                  <a:moveTo>
                    <a:pt x="0" y="0"/>
                  </a:moveTo>
                  <a:lnTo>
                    <a:pt x="478830" y="0"/>
                  </a:lnTo>
                  <a:lnTo>
                    <a:pt x="478830" y="598487"/>
                  </a:lnTo>
                  <a:lnTo>
                    <a:pt x="0" y="598487"/>
                  </a:lnTo>
                  <a:close/>
                </a:path>
              </a:pathLst>
            </a:custGeom>
            <a:solidFill>
              <a:srgbClr val="000000">
                <a:alpha val="0"/>
              </a:srgbClr>
            </a:solidFill>
            <a:ln>
              <a:noFill/>
            </a:ln>
          </p:spPr>
        </p:sp>
        <p:sp>
          <p:nvSpPr>
            <p:cNvPr id="455" name="Google Shape;455;p21"/>
            <p:cNvSpPr txBox="1"/>
            <p:nvPr/>
          </p:nvSpPr>
          <p:spPr>
            <a:xfrm>
              <a:off x="0" y="57150"/>
              <a:ext cx="478830" cy="54133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2812" u="none" cap="none" strike="noStrike">
                  <a:solidFill>
                    <a:srgbClr val="EBECEF"/>
                  </a:solidFill>
                  <a:latin typeface="Fraunces"/>
                  <a:ea typeface="Fraunces"/>
                  <a:cs typeface="Fraunces"/>
                  <a:sym typeface="Fraunces"/>
                </a:rPr>
                <a:t>2</a:t>
              </a:r>
              <a:endParaRPr/>
            </a:p>
          </p:txBody>
        </p:sp>
      </p:grpSp>
      <p:grpSp>
        <p:nvGrpSpPr>
          <p:cNvPr id="456" name="Google Shape;456;p21"/>
          <p:cNvGrpSpPr/>
          <p:nvPr/>
        </p:nvGrpSpPr>
        <p:grpSpPr>
          <a:xfrm>
            <a:off x="7233048" y="5205710"/>
            <a:ext cx="3725764" cy="557658"/>
            <a:chOff x="0" y="-19050"/>
            <a:chExt cx="4967685" cy="743545"/>
          </a:xfrm>
        </p:grpSpPr>
        <p:sp>
          <p:nvSpPr>
            <p:cNvPr id="457" name="Google Shape;457;p21"/>
            <p:cNvSpPr/>
            <p:nvPr/>
          </p:nvSpPr>
          <p:spPr>
            <a:xfrm>
              <a:off x="0" y="0"/>
              <a:ext cx="4967685" cy="724495"/>
            </a:xfrm>
            <a:custGeom>
              <a:rect b="b" l="l" r="r" t="t"/>
              <a:pathLst>
                <a:path extrusionOk="0" h="724495" w="4967685">
                  <a:moveTo>
                    <a:pt x="0" y="0"/>
                  </a:moveTo>
                  <a:lnTo>
                    <a:pt x="4967685" y="0"/>
                  </a:lnTo>
                  <a:lnTo>
                    <a:pt x="4967685" y="724495"/>
                  </a:lnTo>
                  <a:lnTo>
                    <a:pt x="0" y="724495"/>
                  </a:lnTo>
                  <a:close/>
                </a:path>
              </a:pathLst>
            </a:custGeom>
            <a:solidFill>
              <a:srgbClr val="000000">
                <a:alpha val="0"/>
              </a:srgbClr>
            </a:solidFill>
            <a:ln>
              <a:noFill/>
            </a:ln>
          </p:spPr>
        </p:sp>
        <p:sp>
          <p:nvSpPr>
            <p:cNvPr id="458" name="Google Shape;458;p21"/>
            <p:cNvSpPr txBox="1"/>
            <p:nvPr/>
          </p:nvSpPr>
          <p:spPr>
            <a:xfrm>
              <a:off x="0" y="-19050"/>
              <a:ext cx="4967685" cy="743545"/>
            </a:xfrm>
            <a:prstGeom prst="rect">
              <a:avLst/>
            </a:prstGeom>
            <a:noFill/>
            <a:ln>
              <a:noFill/>
            </a:ln>
          </p:spPr>
          <p:txBody>
            <a:bodyPr anchorCtr="0" anchor="t" bIns="0" lIns="0" spcFirstLastPara="1" rIns="0" wrap="square" tIns="0">
              <a:noAutofit/>
            </a:bodyPr>
            <a:lstStyle/>
            <a:p>
              <a:pPr indent="0" lvl="0" marL="0" marR="0" rtl="0" algn="l">
                <a:lnSpc>
                  <a:spcPct val="127032"/>
                </a:lnSpc>
                <a:spcBef>
                  <a:spcPts val="0"/>
                </a:spcBef>
                <a:spcAft>
                  <a:spcPts val="0"/>
                </a:spcAft>
                <a:buNone/>
              </a:pPr>
              <a:r>
                <a:rPr b="0" i="0" lang="en-US" sz="2312" u="none" cap="none" strike="noStrike">
                  <a:solidFill>
                    <a:srgbClr val="EBECEF"/>
                  </a:solidFill>
                  <a:latin typeface="Fraunces"/>
                  <a:ea typeface="Fraunces"/>
                  <a:cs typeface="Fraunces"/>
                  <a:sym typeface="Fraunces"/>
                </a:rPr>
                <a:t>Hộp bao (bounding boxes)</a:t>
              </a:r>
              <a:endParaRPr/>
            </a:p>
          </p:txBody>
        </p:sp>
      </p:grpSp>
      <p:grpSp>
        <p:nvGrpSpPr>
          <p:cNvPr id="459" name="Google Shape;459;p21"/>
          <p:cNvGrpSpPr/>
          <p:nvPr/>
        </p:nvGrpSpPr>
        <p:grpSpPr>
          <a:xfrm>
            <a:off x="7233048" y="5684788"/>
            <a:ext cx="4599980" cy="1083675"/>
            <a:chOff x="0" y="-104775"/>
            <a:chExt cx="6133307" cy="1444900"/>
          </a:xfrm>
        </p:grpSpPr>
        <p:sp>
          <p:nvSpPr>
            <p:cNvPr id="460" name="Google Shape;460;p21"/>
            <p:cNvSpPr/>
            <p:nvPr/>
          </p:nvSpPr>
          <p:spPr>
            <a:xfrm>
              <a:off x="0" y="0"/>
              <a:ext cx="6133307" cy="1340125"/>
            </a:xfrm>
            <a:custGeom>
              <a:rect b="b" l="l" r="r" t="t"/>
              <a:pathLst>
                <a:path extrusionOk="0" h="1340125" w="6133307">
                  <a:moveTo>
                    <a:pt x="0" y="0"/>
                  </a:moveTo>
                  <a:lnTo>
                    <a:pt x="6133307" y="0"/>
                  </a:lnTo>
                  <a:lnTo>
                    <a:pt x="6133307" y="1340125"/>
                  </a:lnTo>
                  <a:lnTo>
                    <a:pt x="0" y="1340125"/>
                  </a:lnTo>
                  <a:close/>
                </a:path>
              </a:pathLst>
            </a:custGeom>
            <a:solidFill>
              <a:srgbClr val="000000">
                <a:alpha val="0"/>
              </a:srgbClr>
            </a:solidFill>
            <a:ln>
              <a:noFill/>
            </a:ln>
          </p:spPr>
        </p:sp>
        <p:sp>
          <p:nvSpPr>
            <p:cNvPr id="461" name="Google Shape;461;p21"/>
            <p:cNvSpPr txBox="1"/>
            <p:nvPr/>
          </p:nvSpPr>
          <p:spPr>
            <a:xfrm>
              <a:off x="0" y="-104775"/>
              <a:ext cx="6133307" cy="1444900"/>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0" i="0" lang="en-US" sz="1874" u="none" cap="none" strike="noStrike">
                  <a:solidFill>
                    <a:srgbClr val="EBECEF"/>
                  </a:solidFill>
                  <a:latin typeface="Arimo"/>
                  <a:ea typeface="Arimo"/>
                  <a:cs typeface="Arimo"/>
                  <a:sym typeface="Arimo"/>
                </a:rPr>
                <a:t>Mỗi ô dự đoán các hộp bao quanh đối tượng. </a:t>
              </a:r>
              <a:endParaRPr/>
            </a:p>
          </p:txBody>
        </p:sp>
      </p:grpSp>
      <p:grpSp>
        <p:nvGrpSpPr>
          <p:cNvPr id="462" name="Google Shape;462;p21"/>
          <p:cNvGrpSpPr/>
          <p:nvPr/>
        </p:nvGrpSpPr>
        <p:grpSpPr>
          <a:xfrm>
            <a:off x="12067580" y="5215235"/>
            <a:ext cx="548164" cy="548164"/>
            <a:chOff x="0" y="0"/>
            <a:chExt cx="730885" cy="730885"/>
          </a:xfrm>
        </p:grpSpPr>
        <p:sp>
          <p:nvSpPr>
            <p:cNvPr id="463" name="Google Shape;463;p21"/>
            <p:cNvSpPr/>
            <p:nvPr/>
          </p:nvSpPr>
          <p:spPr>
            <a:xfrm>
              <a:off x="6350" y="6350"/>
              <a:ext cx="718185" cy="718185"/>
            </a:xfrm>
            <a:custGeom>
              <a:rect b="b" l="l" r="r" t="t"/>
              <a:pathLst>
                <a:path extrusionOk="0" h="718185" w="718185">
                  <a:moveTo>
                    <a:pt x="0" y="134112"/>
                  </a:moveTo>
                  <a:cubicBezTo>
                    <a:pt x="0" y="60071"/>
                    <a:pt x="60071" y="0"/>
                    <a:pt x="134112" y="0"/>
                  </a:cubicBezTo>
                  <a:lnTo>
                    <a:pt x="584073" y="0"/>
                  </a:lnTo>
                  <a:cubicBezTo>
                    <a:pt x="658114" y="0"/>
                    <a:pt x="718185" y="60071"/>
                    <a:pt x="718185" y="134112"/>
                  </a:cubicBezTo>
                  <a:lnTo>
                    <a:pt x="718185" y="584073"/>
                  </a:lnTo>
                  <a:cubicBezTo>
                    <a:pt x="718185" y="658114"/>
                    <a:pt x="658114" y="718185"/>
                    <a:pt x="584073" y="718185"/>
                  </a:cubicBezTo>
                  <a:lnTo>
                    <a:pt x="134112" y="718185"/>
                  </a:lnTo>
                  <a:cubicBezTo>
                    <a:pt x="60071" y="718185"/>
                    <a:pt x="0" y="658114"/>
                    <a:pt x="0" y="584073"/>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0" y="0"/>
              <a:ext cx="730885" cy="730885"/>
            </a:xfrm>
            <a:custGeom>
              <a:rect b="b" l="l" r="r" t="t"/>
              <a:pathLst>
                <a:path extrusionOk="0" h="730885" w="730885">
                  <a:moveTo>
                    <a:pt x="0" y="140462"/>
                  </a:moveTo>
                  <a:cubicBezTo>
                    <a:pt x="0" y="62865"/>
                    <a:pt x="62865" y="0"/>
                    <a:pt x="140462" y="0"/>
                  </a:cubicBezTo>
                  <a:lnTo>
                    <a:pt x="590423" y="0"/>
                  </a:lnTo>
                  <a:lnTo>
                    <a:pt x="590423" y="6350"/>
                  </a:lnTo>
                  <a:lnTo>
                    <a:pt x="590423" y="0"/>
                  </a:lnTo>
                  <a:cubicBezTo>
                    <a:pt x="668020" y="0"/>
                    <a:pt x="730885" y="62865"/>
                    <a:pt x="730885" y="140462"/>
                  </a:cubicBezTo>
                  <a:lnTo>
                    <a:pt x="724535" y="140462"/>
                  </a:lnTo>
                  <a:lnTo>
                    <a:pt x="730885" y="140462"/>
                  </a:lnTo>
                  <a:lnTo>
                    <a:pt x="730885" y="590423"/>
                  </a:lnTo>
                  <a:lnTo>
                    <a:pt x="724535" y="590423"/>
                  </a:lnTo>
                  <a:lnTo>
                    <a:pt x="730885" y="590423"/>
                  </a:lnTo>
                  <a:cubicBezTo>
                    <a:pt x="730885" y="668020"/>
                    <a:pt x="668020" y="730885"/>
                    <a:pt x="590423" y="730885"/>
                  </a:cubicBezTo>
                  <a:lnTo>
                    <a:pt x="590423" y="724535"/>
                  </a:lnTo>
                  <a:lnTo>
                    <a:pt x="590423" y="730885"/>
                  </a:lnTo>
                  <a:lnTo>
                    <a:pt x="140462" y="730885"/>
                  </a:lnTo>
                  <a:lnTo>
                    <a:pt x="140462" y="724535"/>
                  </a:lnTo>
                  <a:lnTo>
                    <a:pt x="140462" y="730885"/>
                  </a:lnTo>
                  <a:cubicBezTo>
                    <a:pt x="62865" y="730885"/>
                    <a:pt x="0" y="668020"/>
                    <a:pt x="0" y="590423"/>
                  </a:cubicBezTo>
                  <a:lnTo>
                    <a:pt x="0" y="140462"/>
                  </a:lnTo>
                  <a:lnTo>
                    <a:pt x="6350" y="140462"/>
                  </a:lnTo>
                  <a:lnTo>
                    <a:pt x="0" y="140462"/>
                  </a:lnTo>
                  <a:moveTo>
                    <a:pt x="12700" y="140462"/>
                  </a:moveTo>
                  <a:lnTo>
                    <a:pt x="12700" y="590423"/>
                  </a:lnTo>
                  <a:lnTo>
                    <a:pt x="6350" y="590423"/>
                  </a:lnTo>
                  <a:lnTo>
                    <a:pt x="12700" y="590423"/>
                  </a:lnTo>
                  <a:cubicBezTo>
                    <a:pt x="12700" y="660908"/>
                    <a:pt x="69850" y="718185"/>
                    <a:pt x="140462" y="718185"/>
                  </a:cubicBezTo>
                  <a:lnTo>
                    <a:pt x="590423" y="718185"/>
                  </a:lnTo>
                  <a:cubicBezTo>
                    <a:pt x="660908" y="718185"/>
                    <a:pt x="718185" y="661035"/>
                    <a:pt x="718185" y="590423"/>
                  </a:cubicBezTo>
                  <a:lnTo>
                    <a:pt x="718185" y="140462"/>
                  </a:lnTo>
                  <a:cubicBezTo>
                    <a:pt x="718185" y="69850"/>
                    <a:pt x="660908" y="12700"/>
                    <a:pt x="590423" y="12700"/>
                  </a:cubicBezTo>
                  <a:lnTo>
                    <a:pt x="140462" y="12700"/>
                  </a:lnTo>
                  <a:lnTo>
                    <a:pt x="140462" y="6350"/>
                  </a:lnTo>
                  <a:lnTo>
                    <a:pt x="140462" y="12700"/>
                  </a:lnTo>
                  <a:cubicBezTo>
                    <a:pt x="69850" y="12700"/>
                    <a:pt x="12700" y="69850"/>
                    <a:pt x="12700" y="140462"/>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21"/>
          <p:cNvGrpSpPr/>
          <p:nvPr/>
        </p:nvGrpSpPr>
        <p:grpSpPr>
          <a:xfrm>
            <a:off x="12162011" y="5264795"/>
            <a:ext cx="359122" cy="448865"/>
            <a:chOff x="0" y="0"/>
            <a:chExt cx="478830" cy="598487"/>
          </a:xfrm>
        </p:grpSpPr>
        <p:sp>
          <p:nvSpPr>
            <p:cNvPr id="466" name="Google Shape;466;p21"/>
            <p:cNvSpPr/>
            <p:nvPr/>
          </p:nvSpPr>
          <p:spPr>
            <a:xfrm>
              <a:off x="0" y="0"/>
              <a:ext cx="478830" cy="598487"/>
            </a:xfrm>
            <a:custGeom>
              <a:rect b="b" l="l" r="r" t="t"/>
              <a:pathLst>
                <a:path extrusionOk="0" h="598487" w="478830">
                  <a:moveTo>
                    <a:pt x="0" y="0"/>
                  </a:moveTo>
                  <a:lnTo>
                    <a:pt x="478830" y="0"/>
                  </a:lnTo>
                  <a:lnTo>
                    <a:pt x="478830" y="598487"/>
                  </a:lnTo>
                  <a:lnTo>
                    <a:pt x="0" y="598487"/>
                  </a:lnTo>
                  <a:close/>
                </a:path>
              </a:pathLst>
            </a:custGeom>
            <a:solidFill>
              <a:srgbClr val="000000">
                <a:alpha val="0"/>
              </a:srgbClr>
            </a:solidFill>
            <a:ln>
              <a:noFill/>
            </a:ln>
          </p:spPr>
        </p:sp>
        <p:sp>
          <p:nvSpPr>
            <p:cNvPr id="467" name="Google Shape;467;p21"/>
            <p:cNvSpPr txBox="1"/>
            <p:nvPr/>
          </p:nvSpPr>
          <p:spPr>
            <a:xfrm>
              <a:off x="0" y="57150"/>
              <a:ext cx="478830" cy="54133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2812" u="none" cap="none" strike="noStrike">
                  <a:solidFill>
                    <a:srgbClr val="EBECEF"/>
                  </a:solidFill>
                  <a:latin typeface="Fraunces"/>
                  <a:ea typeface="Fraunces"/>
                  <a:cs typeface="Fraunces"/>
                  <a:sym typeface="Fraunces"/>
                </a:rPr>
                <a:t>3</a:t>
              </a:r>
              <a:endParaRPr/>
            </a:p>
          </p:txBody>
        </p:sp>
      </p:grpSp>
      <p:grpSp>
        <p:nvGrpSpPr>
          <p:cNvPr id="468" name="Google Shape;468;p21"/>
          <p:cNvGrpSpPr/>
          <p:nvPr/>
        </p:nvGrpSpPr>
        <p:grpSpPr>
          <a:xfrm>
            <a:off x="12850266" y="5205710"/>
            <a:ext cx="4104383" cy="557658"/>
            <a:chOff x="0" y="-19050"/>
            <a:chExt cx="5472510" cy="743545"/>
          </a:xfrm>
        </p:grpSpPr>
        <p:sp>
          <p:nvSpPr>
            <p:cNvPr id="469" name="Google Shape;469;p21"/>
            <p:cNvSpPr/>
            <p:nvPr/>
          </p:nvSpPr>
          <p:spPr>
            <a:xfrm>
              <a:off x="0" y="0"/>
              <a:ext cx="5472510" cy="724495"/>
            </a:xfrm>
            <a:custGeom>
              <a:rect b="b" l="l" r="r" t="t"/>
              <a:pathLst>
                <a:path extrusionOk="0" h="724495" w="5472510">
                  <a:moveTo>
                    <a:pt x="0" y="0"/>
                  </a:moveTo>
                  <a:lnTo>
                    <a:pt x="5472510" y="0"/>
                  </a:lnTo>
                  <a:lnTo>
                    <a:pt x="5472510" y="724495"/>
                  </a:lnTo>
                  <a:lnTo>
                    <a:pt x="0" y="724495"/>
                  </a:lnTo>
                  <a:close/>
                </a:path>
              </a:pathLst>
            </a:custGeom>
            <a:solidFill>
              <a:srgbClr val="000000">
                <a:alpha val="0"/>
              </a:srgbClr>
            </a:solidFill>
            <a:ln>
              <a:noFill/>
            </a:ln>
          </p:spPr>
        </p:sp>
        <p:sp>
          <p:nvSpPr>
            <p:cNvPr id="470" name="Google Shape;470;p21"/>
            <p:cNvSpPr txBox="1"/>
            <p:nvPr/>
          </p:nvSpPr>
          <p:spPr>
            <a:xfrm>
              <a:off x="0" y="-19050"/>
              <a:ext cx="5472510" cy="743545"/>
            </a:xfrm>
            <a:prstGeom prst="rect">
              <a:avLst/>
            </a:prstGeom>
            <a:noFill/>
            <a:ln>
              <a:noFill/>
            </a:ln>
          </p:spPr>
          <p:txBody>
            <a:bodyPr anchorCtr="0" anchor="t" bIns="0" lIns="0" spcFirstLastPara="1" rIns="0" wrap="square" tIns="0">
              <a:noAutofit/>
            </a:bodyPr>
            <a:lstStyle/>
            <a:p>
              <a:pPr indent="0" lvl="0" marL="0" marR="0" rtl="0" algn="l">
                <a:lnSpc>
                  <a:spcPct val="127032"/>
                </a:lnSpc>
                <a:spcBef>
                  <a:spcPts val="0"/>
                </a:spcBef>
                <a:spcAft>
                  <a:spcPts val="0"/>
                </a:spcAft>
                <a:buNone/>
              </a:pPr>
              <a:r>
                <a:rPr b="0" i="0" lang="en-US" sz="2312" u="none" cap="none" strike="noStrike">
                  <a:solidFill>
                    <a:srgbClr val="EBECEF"/>
                  </a:solidFill>
                  <a:latin typeface="Fraunces"/>
                  <a:ea typeface="Fraunces"/>
                  <a:cs typeface="Fraunces"/>
                  <a:sym typeface="Fraunces"/>
                </a:rPr>
                <a:t>Độ tin cậy (confidence score)</a:t>
              </a:r>
              <a:endParaRPr/>
            </a:p>
          </p:txBody>
        </p:sp>
      </p:grpSp>
      <p:grpSp>
        <p:nvGrpSpPr>
          <p:cNvPr id="471" name="Google Shape;471;p21"/>
          <p:cNvGrpSpPr/>
          <p:nvPr/>
        </p:nvGrpSpPr>
        <p:grpSpPr>
          <a:xfrm>
            <a:off x="12850266" y="5659041"/>
            <a:ext cx="4599980" cy="461665"/>
            <a:chOff x="0" y="-104775"/>
            <a:chExt cx="6133307" cy="615553"/>
          </a:xfrm>
        </p:grpSpPr>
        <p:sp>
          <p:nvSpPr>
            <p:cNvPr id="472" name="Google Shape;472;p21"/>
            <p:cNvSpPr/>
            <p:nvPr/>
          </p:nvSpPr>
          <p:spPr>
            <a:xfrm>
              <a:off x="0" y="0"/>
              <a:ext cx="6133307" cy="510778"/>
            </a:xfrm>
            <a:custGeom>
              <a:rect b="b" l="l" r="r" t="t"/>
              <a:pathLst>
                <a:path extrusionOk="0" h="510778" w="6133307">
                  <a:moveTo>
                    <a:pt x="0" y="0"/>
                  </a:moveTo>
                  <a:lnTo>
                    <a:pt x="6133307" y="0"/>
                  </a:lnTo>
                  <a:lnTo>
                    <a:pt x="6133307" y="510778"/>
                  </a:lnTo>
                  <a:lnTo>
                    <a:pt x="0" y="510778"/>
                  </a:lnTo>
                  <a:close/>
                </a:path>
              </a:pathLst>
            </a:custGeom>
            <a:solidFill>
              <a:srgbClr val="000000">
                <a:alpha val="0"/>
              </a:srgbClr>
            </a:solidFill>
            <a:ln>
              <a:noFill/>
            </a:ln>
          </p:spPr>
        </p:sp>
        <p:sp>
          <p:nvSpPr>
            <p:cNvPr id="473" name="Google Shape;473;p21"/>
            <p:cNvSpPr txBox="1"/>
            <p:nvPr/>
          </p:nvSpPr>
          <p:spPr>
            <a:xfrm>
              <a:off x="0" y="-104775"/>
              <a:ext cx="6133307" cy="615553"/>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0" i="0" lang="en-US" sz="1874" u="none" cap="none" strike="noStrike">
                  <a:solidFill>
                    <a:srgbClr val="EBECEF"/>
                  </a:solidFill>
                  <a:latin typeface="Arimo"/>
                  <a:ea typeface="Arimo"/>
                  <a:cs typeface="Arimo"/>
                  <a:sym typeface="Arimo"/>
                </a:rPr>
                <a:t>Đánh giá độ tin cậy của dự đoán.</a:t>
              </a:r>
              <a:endParaRPr/>
            </a:p>
          </p:txBody>
        </p:sp>
      </p:grpSp>
      <p:grpSp>
        <p:nvGrpSpPr>
          <p:cNvPr id="474" name="Google Shape;474;p21"/>
          <p:cNvGrpSpPr/>
          <p:nvPr/>
        </p:nvGrpSpPr>
        <p:grpSpPr>
          <a:xfrm>
            <a:off x="833140" y="7653040"/>
            <a:ext cx="548164" cy="548164"/>
            <a:chOff x="0" y="0"/>
            <a:chExt cx="730885" cy="730885"/>
          </a:xfrm>
        </p:grpSpPr>
        <p:sp>
          <p:nvSpPr>
            <p:cNvPr id="475" name="Google Shape;475;p21"/>
            <p:cNvSpPr/>
            <p:nvPr/>
          </p:nvSpPr>
          <p:spPr>
            <a:xfrm>
              <a:off x="6350" y="6350"/>
              <a:ext cx="718185" cy="718185"/>
            </a:xfrm>
            <a:custGeom>
              <a:rect b="b" l="l" r="r" t="t"/>
              <a:pathLst>
                <a:path extrusionOk="0" h="718185" w="718185">
                  <a:moveTo>
                    <a:pt x="0" y="134112"/>
                  </a:moveTo>
                  <a:cubicBezTo>
                    <a:pt x="0" y="60071"/>
                    <a:pt x="60071" y="0"/>
                    <a:pt x="134112" y="0"/>
                  </a:cubicBezTo>
                  <a:lnTo>
                    <a:pt x="584073" y="0"/>
                  </a:lnTo>
                  <a:cubicBezTo>
                    <a:pt x="658114" y="0"/>
                    <a:pt x="718185" y="60071"/>
                    <a:pt x="718185" y="134112"/>
                  </a:cubicBezTo>
                  <a:lnTo>
                    <a:pt x="718185" y="584073"/>
                  </a:lnTo>
                  <a:cubicBezTo>
                    <a:pt x="718185" y="658114"/>
                    <a:pt x="658114" y="718185"/>
                    <a:pt x="584073" y="718185"/>
                  </a:cubicBezTo>
                  <a:lnTo>
                    <a:pt x="134112" y="718185"/>
                  </a:lnTo>
                  <a:cubicBezTo>
                    <a:pt x="60071" y="718185"/>
                    <a:pt x="0" y="658114"/>
                    <a:pt x="0" y="584073"/>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a:off x="0" y="0"/>
              <a:ext cx="730885" cy="730885"/>
            </a:xfrm>
            <a:custGeom>
              <a:rect b="b" l="l" r="r" t="t"/>
              <a:pathLst>
                <a:path extrusionOk="0" h="730885" w="730885">
                  <a:moveTo>
                    <a:pt x="0" y="140462"/>
                  </a:moveTo>
                  <a:cubicBezTo>
                    <a:pt x="0" y="62865"/>
                    <a:pt x="62865" y="0"/>
                    <a:pt x="140462" y="0"/>
                  </a:cubicBezTo>
                  <a:lnTo>
                    <a:pt x="590423" y="0"/>
                  </a:lnTo>
                  <a:lnTo>
                    <a:pt x="590423" y="6350"/>
                  </a:lnTo>
                  <a:lnTo>
                    <a:pt x="590423" y="0"/>
                  </a:lnTo>
                  <a:cubicBezTo>
                    <a:pt x="668020" y="0"/>
                    <a:pt x="730885" y="62865"/>
                    <a:pt x="730885" y="140462"/>
                  </a:cubicBezTo>
                  <a:lnTo>
                    <a:pt x="724535" y="140462"/>
                  </a:lnTo>
                  <a:lnTo>
                    <a:pt x="730885" y="140462"/>
                  </a:lnTo>
                  <a:lnTo>
                    <a:pt x="730885" y="590423"/>
                  </a:lnTo>
                  <a:lnTo>
                    <a:pt x="724535" y="590423"/>
                  </a:lnTo>
                  <a:lnTo>
                    <a:pt x="730885" y="590423"/>
                  </a:lnTo>
                  <a:cubicBezTo>
                    <a:pt x="730885" y="668020"/>
                    <a:pt x="668020" y="730885"/>
                    <a:pt x="590423" y="730885"/>
                  </a:cubicBezTo>
                  <a:lnTo>
                    <a:pt x="590423" y="724535"/>
                  </a:lnTo>
                  <a:lnTo>
                    <a:pt x="590423" y="730885"/>
                  </a:lnTo>
                  <a:lnTo>
                    <a:pt x="140462" y="730885"/>
                  </a:lnTo>
                  <a:lnTo>
                    <a:pt x="140462" y="724535"/>
                  </a:lnTo>
                  <a:lnTo>
                    <a:pt x="140462" y="730885"/>
                  </a:lnTo>
                  <a:cubicBezTo>
                    <a:pt x="62865" y="730885"/>
                    <a:pt x="0" y="668020"/>
                    <a:pt x="0" y="590423"/>
                  </a:cubicBezTo>
                  <a:lnTo>
                    <a:pt x="0" y="140462"/>
                  </a:lnTo>
                  <a:lnTo>
                    <a:pt x="6350" y="140462"/>
                  </a:lnTo>
                  <a:lnTo>
                    <a:pt x="0" y="140462"/>
                  </a:lnTo>
                  <a:moveTo>
                    <a:pt x="12700" y="140462"/>
                  </a:moveTo>
                  <a:lnTo>
                    <a:pt x="12700" y="590423"/>
                  </a:lnTo>
                  <a:lnTo>
                    <a:pt x="6350" y="590423"/>
                  </a:lnTo>
                  <a:lnTo>
                    <a:pt x="12700" y="590423"/>
                  </a:lnTo>
                  <a:cubicBezTo>
                    <a:pt x="12700" y="660908"/>
                    <a:pt x="69850" y="718185"/>
                    <a:pt x="140462" y="718185"/>
                  </a:cubicBezTo>
                  <a:lnTo>
                    <a:pt x="590423" y="718185"/>
                  </a:lnTo>
                  <a:cubicBezTo>
                    <a:pt x="660908" y="718185"/>
                    <a:pt x="718185" y="661035"/>
                    <a:pt x="718185" y="590423"/>
                  </a:cubicBezTo>
                  <a:lnTo>
                    <a:pt x="718185" y="140462"/>
                  </a:lnTo>
                  <a:cubicBezTo>
                    <a:pt x="718185" y="69850"/>
                    <a:pt x="660908" y="12700"/>
                    <a:pt x="590423" y="12700"/>
                  </a:cubicBezTo>
                  <a:lnTo>
                    <a:pt x="140462" y="12700"/>
                  </a:lnTo>
                  <a:lnTo>
                    <a:pt x="140462" y="6350"/>
                  </a:lnTo>
                  <a:lnTo>
                    <a:pt x="140462" y="12700"/>
                  </a:lnTo>
                  <a:cubicBezTo>
                    <a:pt x="69850" y="12700"/>
                    <a:pt x="12700" y="69850"/>
                    <a:pt x="12700" y="140462"/>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21"/>
          <p:cNvGrpSpPr/>
          <p:nvPr/>
        </p:nvGrpSpPr>
        <p:grpSpPr>
          <a:xfrm>
            <a:off x="927571" y="7702600"/>
            <a:ext cx="359122" cy="448865"/>
            <a:chOff x="0" y="0"/>
            <a:chExt cx="478830" cy="598487"/>
          </a:xfrm>
        </p:grpSpPr>
        <p:sp>
          <p:nvSpPr>
            <p:cNvPr id="478" name="Google Shape;478;p21"/>
            <p:cNvSpPr/>
            <p:nvPr/>
          </p:nvSpPr>
          <p:spPr>
            <a:xfrm>
              <a:off x="0" y="0"/>
              <a:ext cx="478830" cy="598487"/>
            </a:xfrm>
            <a:custGeom>
              <a:rect b="b" l="l" r="r" t="t"/>
              <a:pathLst>
                <a:path extrusionOk="0" h="598487" w="478830">
                  <a:moveTo>
                    <a:pt x="0" y="0"/>
                  </a:moveTo>
                  <a:lnTo>
                    <a:pt x="478830" y="0"/>
                  </a:lnTo>
                  <a:lnTo>
                    <a:pt x="478830" y="598487"/>
                  </a:lnTo>
                  <a:lnTo>
                    <a:pt x="0" y="598487"/>
                  </a:lnTo>
                  <a:close/>
                </a:path>
              </a:pathLst>
            </a:custGeom>
            <a:solidFill>
              <a:srgbClr val="000000">
                <a:alpha val="0"/>
              </a:srgbClr>
            </a:solidFill>
            <a:ln>
              <a:noFill/>
            </a:ln>
          </p:spPr>
        </p:sp>
        <p:sp>
          <p:nvSpPr>
            <p:cNvPr id="479" name="Google Shape;479;p21"/>
            <p:cNvSpPr txBox="1"/>
            <p:nvPr/>
          </p:nvSpPr>
          <p:spPr>
            <a:xfrm>
              <a:off x="0" y="57150"/>
              <a:ext cx="478830" cy="54133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2812" u="none" cap="none" strike="noStrike">
                  <a:solidFill>
                    <a:srgbClr val="EBECEF"/>
                  </a:solidFill>
                  <a:latin typeface="Fraunces"/>
                  <a:ea typeface="Fraunces"/>
                  <a:cs typeface="Fraunces"/>
                  <a:sym typeface="Fraunces"/>
                </a:rPr>
                <a:t>4</a:t>
              </a:r>
              <a:endParaRPr/>
            </a:p>
          </p:txBody>
        </p:sp>
      </p:grpSp>
      <p:grpSp>
        <p:nvGrpSpPr>
          <p:cNvPr id="480" name="Google Shape;480;p21"/>
          <p:cNvGrpSpPr/>
          <p:nvPr/>
        </p:nvGrpSpPr>
        <p:grpSpPr>
          <a:xfrm>
            <a:off x="1615827" y="7643515"/>
            <a:ext cx="7408515" cy="762297"/>
            <a:chOff x="0" y="-19050"/>
            <a:chExt cx="9878020" cy="1016397"/>
          </a:xfrm>
        </p:grpSpPr>
        <p:sp>
          <p:nvSpPr>
            <p:cNvPr id="481" name="Google Shape;481;p21"/>
            <p:cNvSpPr/>
            <p:nvPr/>
          </p:nvSpPr>
          <p:spPr>
            <a:xfrm>
              <a:off x="0" y="0"/>
              <a:ext cx="9878020" cy="997347"/>
            </a:xfrm>
            <a:custGeom>
              <a:rect b="b" l="l" r="r" t="t"/>
              <a:pathLst>
                <a:path extrusionOk="0" h="997347" w="9878020">
                  <a:moveTo>
                    <a:pt x="0" y="0"/>
                  </a:moveTo>
                  <a:lnTo>
                    <a:pt x="9878020" y="0"/>
                  </a:lnTo>
                  <a:lnTo>
                    <a:pt x="9878020" y="997347"/>
                  </a:lnTo>
                  <a:lnTo>
                    <a:pt x="0" y="997347"/>
                  </a:lnTo>
                  <a:close/>
                </a:path>
              </a:pathLst>
            </a:custGeom>
            <a:solidFill>
              <a:srgbClr val="000000">
                <a:alpha val="0"/>
              </a:srgbClr>
            </a:solidFill>
            <a:ln>
              <a:noFill/>
            </a:ln>
          </p:spPr>
        </p:sp>
        <p:sp>
          <p:nvSpPr>
            <p:cNvPr id="482" name="Google Shape;482;p21"/>
            <p:cNvSpPr txBox="1"/>
            <p:nvPr/>
          </p:nvSpPr>
          <p:spPr>
            <a:xfrm>
              <a:off x="0" y="-19050"/>
              <a:ext cx="9878020" cy="1016397"/>
            </a:xfrm>
            <a:prstGeom prst="rect">
              <a:avLst/>
            </a:prstGeom>
            <a:noFill/>
            <a:ln>
              <a:noFill/>
            </a:ln>
          </p:spPr>
          <p:txBody>
            <a:bodyPr anchorCtr="0" anchor="t" bIns="0" lIns="0" spcFirstLastPara="1" rIns="0" wrap="square" tIns="0">
              <a:noAutofit/>
            </a:bodyPr>
            <a:lstStyle/>
            <a:p>
              <a:pPr indent="0" lvl="0" marL="0" marR="0" rtl="0" algn="l">
                <a:lnSpc>
                  <a:spcPct val="127032"/>
                </a:lnSpc>
                <a:spcBef>
                  <a:spcPts val="0"/>
                </a:spcBef>
                <a:spcAft>
                  <a:spcPts val="0"/>
                </a:spcAft>
                <a:buNone/>
              </a:pPr>
              <a:r>
                <a:rPr b="0" i="0" lang="en-US" sz="2312" u="none" cap="none" strike="noStrike">
                  <a:solidFill>
                    <a:srgbClr val="EBECEF"/>
                  </a:solidFill>
                  <a:latin typeface="Fraunces"/>
                  <a:ea typeface="Fraunces"/>
                  <a:cs typeface="Fraunces"/>
                  <a:sym typeface="Fraunces"/>
                </a:rPr>
                <a:t>Xác suất đối tượng thuộc các lớp (class probabilities)</a:t>
              </a:r>
              <a:endParaRPr/>
            </a:p>
          </p:txBody>
        </p:sp>
      </p:grpSp>
      <p:grpSp>
        <p:nvGrpSpPr>
          <p:cNvPr id="483" name="Google Shape;483;p21"/>
          <p:cNvGrpSpPr/>
          <p:nvPr/>
        </p:nvGrpSpPr>
        <p:grpSpPr>
          <a:xfrm>
            <a:off x="1615828" y="8470851"/>
            <a:ext cx="7408515" cy="842883"/>
            <a:chOff x="0" y="-104775"/>
            <a:chExt cx="9878020" cy="1123845"/>
          </a:xfrm>
        </p:grpSpPr>
        <p:sp>
          <p:nvSpPr>
            <p:cNvPr id="484" name="Google Shape;484;p21"/>
            <p:cNvSpPr/>
            <p:nvPr/>
          </p:nvSpPr>
          <p:spPr>
            <a:xfrm>
              <a:off x="0" y="0"/>
              <a:ext cx="9878020" cy="1019070"/>
            </a:xfrm>
            <a:custGeom>
              <a:rect b="b" l="l" r="r" t="t"/>
              <a:pathLst>
                <a:path extrusionOk="0" h="1019070" w="9878020">
                  <a:moveTo>
                    <a:pt x="0" y="0"/>
                  </a:moveTo>
                  <a:lnTo>
                    <a:pt x="9878020" y="0"/>
                  </a:lnTo>
                  <a:lnTo>
                    <a:pt x="9878020" y="1019070"/>
                  </a:lnTo>
                  <a:lnTo>
                    <a:pt x="0" y="1019070"/>
                  </a:lnTo>
                  <a:close/>
                </a:path>
              </a:pathLst>
            </a:custGeom>
            <a:solidFill>
              <a:srgbClr val="000000">
                <a:alpha val="0"/>
              </a:srgbClr>
            </a:solidFill>
            <a:ln>
              <a:noFill/>
            </a:ln>
          </p:spPr>
        </p:sp>
        <p:sp>
          <p:nvSpPr>
            <p:cNvPr id="485" name="Google Shape;485;p21"/>
            <p:cNvSpPr txBox="1"/>
            <p:nvPr/>
          </p:nvSpPr>
          <p:spPr>
            <a:xfrm>
              <a:off x="0" y="-104775"/>
              <a:ext cx="9878020" cy="1123845"/>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0" i="0" lang="en-US" sz="1874" u="none" cap="none" strike="noStrike">
                  <a:solidFill>
                    <a:srgbClr val="EBECEF"/>
                  </a:solidFill>
                  <a:latin typeface="Arimo"/>
                  <a:ea typeface="Arimo"/>
                  <a:cs typeface="Arimo"/>
                  <a:sym typeface="Arimo"/>
                </a:rPr>
                <a:t>Xác định xác suất đối tượng thuộc các lớp khác nhau dựa trên đặc trưng.</a:t>
              </a:r>
              <a:endParaRPr/>
            </a:p>
          </p:txBody>
        </p:sp>
      </p:grpSp>
      <p:grpSp>
        <p:nvGrpSpPr>
          <p:cNvPr id="486" name="Google Shape;486;p21"/>
          <p:cNvGrpSpPr/>
          <p:nvPr/>
        </p:nvGrpSpPr>
        <p:grpSpPr>
          <a:xfrm>
            <a:off x="9258895" y="7653040"/>
            <a:ext cx="548164" cy="548164"/>
            <a:chOff x="0" y="0"/>
            <a:chExt cx="730885" cy="730885"/>
          </a:xfrm>
        </p:grpSpPr>
        <p:sp>
          <p:nvSpPr>
            <p:cNvPr id="487" name="Google Shape;487;p21"/>
            <p:cNvSpPr/>
            <p:nvPr/>
          </p:nvSpPr>
          <p:spPr>
            <a:xfrm>
              <a:off x="6350" y="6350"/>
              <a:ext cx="718185" cy="718185"/>
            </a:xfrm>
            <a:custGeom>
              <a:rect b="b" l="l" r="r" t="t"/>
              <a:pathLst>
                <a:path extrusionOk="0" h="718185" w="718185">
                  <a:moveTo>
                    <a:pt x="0" y="134112"/>
                  </a:moveTo>
                  <a:cubicBezTo>
                    <a:pt x="0" y="60071"/>
                    <a:pt x="60071" y="0"/>
                    <a:pt x="134112" y="0"/>
                  </a:cubicBezTo>
                  <a:lnTo>
                    <a:pt x="584073" y="0"/>
                  </a:lnTo>
                  <a:cubicBezTo>
                    <a:pt x="658114" y="0"/>
                    <a:pt x="718185" y="60071"/>
                    <a:pt x="718185" y="134112"/>
                  </a:cubicBezTo>
                  <a:lnTo>
                    <a:pt x="718185" y="584073"/>
                  </a:lnTo>
                  <a:cubicBezTo>
                    <a:pt x="718185" y="658114"/>
                    <a:pt x="658114" y="718185"/>
                    <a:pt x="584073" y="718185"/>
                  </a:cubicBezTo>
                  <a:lnTo>
                    <a:pt x="134112" y="718185"/>
                  </a:lnTo>
                  <a:cubicBezTo>
                    <a:pt x="60071" y="718185"/>
                    <a:pt x="0" y="658114"/>
                    <a:pt x="0" y="584073"/>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0" y="0"/>
              <a:ext cx="730885" cy="730885"/>
            </a:xfrm>
            <a:custGeom>
              <a:rect b="b" l="l" r="r" t="t"/>
              <a:pathLst>
                <a:path extrusionOk="0" h="730885" w="730885">
                  <a:moveTo>
                    <a:pt x="0" y="140462"/>
                  </a:moveTo>
                  <a:cubicBezTo>
                    <a:pt x="0" y="62865"/>
                    <a:pt x="62865" y="0"/>
                    <a:pt x="140462" y="0"/>
                  </a:cubicBezTo>
                  <a:lnTo>
                    <a:pt x="590423" y="0"/>
                  </a:lnTo>
                  <a:lnTo>
                    <a:pt x="590423" y="6350"/>
                  </a:lnTo>
                  <a:lnTo>
                    <a:pt x="590423" y="0"/>
                  </a:lnTo>
                  <a:cubicBezTo>
                    <a:pt x="668020" y="0"/>
                    <a:pt x="730885" y="62865"/>
                    <a:pt x="730885" y="140462"/>
                  </a:cubicBezTo>
                  <a:lnTo>
                    <a:pt x="724535" y="140462"/>
                  </a:lnTo>
                  <a:lnTo>
                    <a:pt x="730885" y="140462"/>
                  </a:lnTo>
                  <a:lnTo>
                    <a:pt x="730885" y="590423"/>
                  </a:lnTo>
                  <a:lnTo>
                    <a:pt x="724535" y="590423"/>
                  </a:lnTo>
                  <a:lnTo>
                    <a:pt x="730885" y="590423"/>
                  </a:lnTo>
                  <a:cubicBezTo>
                    <a:pt x="730885" y="668020"/>
                    <a:pt x="668020" y="730885"/>
                    <a:pt x="590423" y="730885"/>
                  </a:cubicBezTo>
                  <a:lnTo>
                    <a:pt x="590423" y="724535"/>
                  </a:lnTo>
                  <a:lnTo>
                    <a:pt x="590423" y="730885"/>
                  </a:lnTo>
                  <a:lnTo>
                    <a:pt x="140462" y="730885"/>
                  </a:lnTo>
                  <a:lnTo>
                    <a:pt x="140462" y="724535"/>
                  </a:lnTo>
                  <a:lnTo>
                    <a:pt x="140462" y="730885"/>
                  </a:lnTo>
                  <a:cubicBezTo>
                    <a:pt x="62865" y="730885"/>
                    <a:pt x="0" y="668020"/>
                    <a:pt x="0" y="590423"/>
                  </a:cubicBezTo>
                  <a:lnTo>
                    <a:pt x="0" y="140462"/>
                  </a:lnTo>
                  <a:lnTo>
                    <a:pt x="6350" y="140462"/>
                  </a:lnTo>
                  <a:lnTo>
                    <a:pt x="0" y="140462"/>
                  </a:lnTo>
                  <a:moveTo>
                    <a:pt x="12700" y="140462"/>
                  </a:moveTo>
                  <a:lnTo>
                    <a:pt x="12700" y="590423"/>
                  </a:lnTo>
                  <a:lnTo>
                    <a:pt x="6350" y="590423"/>
                  </a:lnTo>
                  <a:lnTo>
                    <a:pt x="12700" y="590423"/>
                  </a:lnTo>
                  <a:cubicBezTo>
                    <a:pt x="12700" y="660908"/>
                    <a:pt x="69850" y="718185"/>
                    <a:pt x="140462" y="718185"/>
                  </a:cubicBezTo>
                  <a:lnTo>
                    <a:pt x="590423" y="718185"/>
                  </a:lnTo>
                  <a:cubicBezTo>
                    <a:pt x="660908" y="718185"/>
                    <a:pt x="718185" y="661035"/>
                    <a:pt x="718185" y="590423"/>
                  </a:cubicBezTo>
                  <a:lnTo>
                    <a:pt x="718185" y="140462"/>
                  </a:lnTo>
                  <a:cubicBezTo>
                    <a:pt x="718185" y="69850"/>
                    <a:pt x="660908" y="12700"/>
                    <a:pt x="590423" y="12700"/>
                  </a:cubicBezTo>
                  <a:lnTo>
                    <a:pt x="140462" y="12700"/>
                  </a:lnTo>
                  <a:lnTo>
                    <a:pt x="140462" y="6350"/>
                  </a:lnTo>
                  <a:lnTo>
                    <a:pt x="140462" y="12700"/>
                  </a:lnTo>
                  <a:cubicBezTo>
                    <a:pt x="69850" y="12700"/>
                    <a:pt x="12700" y="69850"/>
                    <a:pt x="12700" y="140462"/>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21"/>
          <p:cNvGrpSpPr/>
          <p:nvPr/>
        </p:nvGrpSpPr>
        <p:grpSpPr>
          <a:xfrm>
            <a:off x="9353326" y="7702600"/>
            <a:ext cx="359123" cy="448865"/>
            <a:chOff x="0" y="0"/>
            <a:chExt cx="478830" cy="598487"/>
          </a:xfrm>
        </p:grpSpPr>
        <p:sp>
          <p:nvSpPr>
            <p:cNvPr id="490" name="Google Shape;490;p21"/>
            <p:cNvSpPr/>
            <p:nvPr/>
          </p:nvSpPr>
          <p:spPr>
            <a:xfrm>
              <a:off x="0" y="0"/>
              <a:ext cx="478830" cy="598487"/>
            </a:xfrm>
            <a:custGeom>
              <a:rect b="b" l="l" r="r" t="t"/>
              <a:pathLst>
                <a:path extrusionOk="0" h="598487" w="478830">
                  <a:moveTo>
                    <a:pt x="0" y="0"/>
                  </a:moveTo>
                  <a:lnTo>
                    <a:pt x="478830" y="0"/>
                  </a:lnTo>
                  <a:lnTo>
                    <a:pt x="478830" y="598487"/>
                  </a:lnTo>
                  <a:lnTo>
                    <a:pt x="0" y="598487"/>
                  </a:lnTo>
                  <a:close/>
                </a:path>
              </a:pathLst>
            </a:custGeom>
            <a:solidFill>
              <a:srgbClr val="000000">
                <a:alpha val="0"/>
              </a:srgbClr>
            </a:solidFill>
            <a:ln>
              <a:noFill/>
            </a:ln>
          </p:spPr>
        </p:sp>
        <p:sp>
          <p:nvSpPr>
            <p:cNvPr id="491" name="Google Shape;491;p21"/>
            <p:cNvSpPr txBox="1"/>
            <p:nvPr/>
          </p:nvSpPr>
          <p:spPr>
            <a:xfrm>
              <a:off x="0" y="57150"/>
              <a:ext cx="478830" cy="54133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US" sz="2812" u="none" cap="none" strike="noStrike">
                  <a:solidFill>
                    <a:srgbClr val="EBECEF"/>
                  </a:solidFill>
                  <a:latin typeface="Fraunces"/>
                  <a:ea typeface="Fraunces"/>
                  <a:cs typeface="Fraunces"/>
                  <a:sym typeface="Fraunces"/>
                </a:rPr>
                <a:t>5</a:t>
              </a:r>
              <a:endParaRPr/>
            </a:p>
          </p:txBody>
        </p:sp>
      </p:grpSp>
      <p:grpSp>
        <p:nvGrpSpPr>
          <p:cNvPr id="492" name="Google Shape;492;p21"/>
          <p:cNvGrpSpPr/>
          <p:nvPr/>
        </p:nvGrpSpPr>
        <p:grpSpPr>
          <a:xfrm>
            <a:off x="10041582" y="7643515"/>
            <a:ext cx="7408515" cy="762297"/>
            <a:chOff x="0" y="-19050"/>
            <a:chExt cx="9878020" cy="1016397"/>
          </a:xfrm>
        </p:grpSpPr>
        <p:sp>
          <p:nvSpPr>
            <p:cNvPr id="493" name="Google Shape;493;p21"/>
            <p:cNvSpPr/>
            <p:nvPr/>
          </p:nvSpPr>
          <p:spPr>
            <a:xfrm>
              <a:off x="0" y="0"/>
              <a:ext cx="9878020" cy="997347"/>
            </a:xfrm>
            <a:custGeom>
              <a:rect b="b" l="l" r="r" t="t"/>
              <a:pathLst>
                <a:path extrusionOk="0" h="997347" w="9878020">
                  <a:moveTo>
                    <a:pt x="0" y="0"/>
                  </a:moveTo>
                  <a:lnTo>
                    <a:pt x="9878020" y="0"/>
                  </a:lnTo>
                  <a:lnTo>
                    <a:pt x="9878020" y="997347"/>
                  </a:lnTo>
                  <a:lnTo>
                    <a:pt x="0" y="997347"/>
                  </a:lnTo>
                  <a:close/>
                </a:path>
              </a:pathLst>
            </a:custGeom>
            <a:solidFill>
              <a:srgbClr val="000000">
                <a:alpha val="0"/>
              </a:srgbClr>
            </a:solidFill>
            <a:ln>
              <a:noFill/>
            </a:ln>
          </p:spPr>
        </p:sp>
        <p:sp>
          <p:nvSpPr>
            <p:cNvPr id="494" name="Google Shape;494;p21"/>
            <p:cNvSpPr txBox="1"/>
            <p:nvPr/>
          </p:nvSpPr>
          <p:spPr>
            <a:xfrm>
              <a:off x="0" y="-19050"/>
              <a:ext cx="9878020" cy="1016397"/>
            </a:xfrm>
            <a:prstGeom prst="rect">
              <a:avLst/>
            </a:prstGeom>
            <a:noFill/>
            <a:ln>
              <a:noFill/>
            </a:ln>
          </p:spPr>
          <p:txBody>
            <a:bodyPr anchorCtr="0" anchor="t" bIns="0" lIns="0" spcFirstLastPara="1" rIns="0" wrap="square" tIns="0">
              <a:noAutofit/>
            </a:bodyPr>
            <a:lstStyle/>
            <a:p>
              <a:pPr indent="0" lvl="0" marL="0" marR="0" rtl="0" algn="l">
                <a:lnSpc>
                  <a:spcPct val="127032"/>
                </a:lnSpc>
                <a:spcBef>
                  <a:spcPts val="0"/>
                </a:spcBef>
                <a:spcAft>
                  <a:spcPts val="0"/>
                </a:spcAft>
                <a:buNone/>
              </a:pPr>
              <a:r>
                <a:rPr b="0" i="0" lang="en-US" sz="2312" u="none" cap="none" strike="noStrike">
                  <a:solidFill>
                    <a:srgbClr val="EBECEF"/>
                  </a:solidFill>
                  <a:latin typeface="Fraunces"/>
                  <a:ea typeface="Fraunces"/>
                  <a:cs typeface="Fraunces"/>
                  <a:sym typeface="Fraunces"/>
                </a:rPr>
                <a:t>Lọc kết quả bằng Non-Maximum Suppression (NMS)</a:t>
              </a:r>
              <a:endParaRPr/>
            </a:p>
          </p:txBody>
        </p:sp>
      </p:grpSp>
      <p:grpSp>
        <p:nvGrpSpPr>
          <p:cNvPr id="495" name="Google Shape;495;p21"/>
          <p:cNvGrpSpPr/>
          <p:nvPr/>
        </p:nvGrpSpPr>
        <p:grpSpPr>
          <a:xfrm>
            <a:off x="10041582" y="8470851"/>
            <a:ext cx="7408515" cy="461665"/>
            <a:chOff x="0" y="-104775"/>
            <a:chExt cx="9878020" cy="615553"/>
          </a:xfrm>
        </p:grpSpPr>
        <p:sp>
          <p:nvSpPr>
            <p:cNvPr id="496" name="Google Shape;496;p21"/>
            <p:cNvSpPr/>
            <p:nvPr/>
          </p:nvSpPr>
          <p:spPr>
            <a:xfrm>
              <a:off x="0" y="0"/>
              <a:ext cx="9878020" cy="510778"/>
            </a:xfrm>
            <a:custGeom>
              <a:rect b="b" l="l" r="r" t="t"/>
              <a:pathLst>
                <a:path extrusionOk="0" h="510778" w="9878020">
                  <a:moveTo>
                    <a:pt x="0" y="0"/>
                  </a:moveTo>
                  <a:lnTo>
                    <a:pt x="9878020" y="0"/>
                  </a:lnTo>
                  <a:lnTo>
                    <a:pt x="9878020" y="510778"/>
                  </a:lnTo>
                  <a:lnTo>
                    <a:pt x="0" y="510778"/>
                  </a:lnTo>
                  <a:close/>
                </a:path>
              </a:pathLst>
            </a:custGeom>
            <a:solidFill>
              <a:srgbClr val="000000">
                <a:alpha val="0"/>
              </a:srgbClr>
            </a:solidFill>
            <a:ln>
              <a:noFill/>
            </a:ln>
          </p:spPr>
        </p:sp>
        <p:sp>
          <p:nvSpPr>
            <p:cNvPr id="497" name="Google Shape;497;p21"/>
            <p:cNvSpPr txBox="1"/>
            <p:nvPr/>
          </p:nvSpPr>
          <p:spPr>
            <a:xfrm>
              <a:off x="0" y="-104775"/>
              <a:ext cx="9878020" cy="615553"/>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0" i="0" lang="en-US" sz="1874" u="none" cap="none" strike="noStrike">
                  <a:solidFill>
                    <a:srgbClr val="EBECEF"/>
                  </a:solidFill>
                  <a:latin typeface="Arimo"/>
                  <a:ea typeface="Arimo"/>
                  <a:cs typeface="Arimo"/>
                  <a:sym typeface="Arimo"/>
                </a:rPr>
                <a:t>Loại bỏ các bounding boxes trùng lặp để có kết quả cuối cùng.</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0E26"/>
        </a:solidFill>
      </p:bgPr>
    </p:bg>
    <p:spTree>
      <p:nvGrpSpPr>
        <p:cNvPr id="501" name="Shape 501"/>
        <p:cNvGrpSpPr/>
        <p:nvPr/>
      </p:nvGrpSpPr>
      <p:grpSpPr>
        <a:xfrm>
          <a:off x="0" y="0"/>
          <a:ext cx="0" cy="0"/>
          <a:chOff x="0" y="0"/>
          <a:chExt cx="0" cy="0"/>
        </a:xfrm>
      </p:grpSpPr>
      <p:sp>
        <p:nvSpPr>
          <p:cNvPr id="502" name="Google Shape;502;p22"/>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A8AFCC"/>
          </a:solidFill>
          <a:ln>
            <a:noFill/>
          </a:ln>
        </p:spPr>
      </p:sp>
      <p:sp>
        <p:nvSpPr>
          <p:cNvPr id="503" name="Google Shape;503;p22"/>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80E26"/>
          </a:solidFill>
          <a:ln>
            <a:noFill/>
          </a:ln>
        </p:spPr>
      </p:sp>
      <p:sp>
        <p:nvSpPr>
          <p:cNvPr id="504" name="Google Shape;504;p22"/>
          <p:cNvSpPr txBox="1"/>
          <p:nvPr/>
        </p:nvSpPr>
        <p:spPr>
          <a:xfrm>
            <a:off x="1590385" y="1397176"/>
            <a:ext cx="8759369" cy="993681"/>
          </a:xfrm>
          <a:prstGeom prst="rect">
            <a:avLst/>
          </a:prstGeom>
          <a:noFill/>
          <a:ln>
            <a:noFill/>
          </a:ln>
        </p:spPr>
        <p:txBody>
          <a:bodyPr anchorCtr="0" anchor="t" bIns="0" lIns="0" spcFirstLastPara="1" rIns="0" wrap="square" tIns="0">
            <a:spAutoFit/>
          </a:bodyPr>
          <a:lstStyle/>
          <a:p>
            <a:pPr indent="0" lvl="0" marL="0" marR="0" rtl="0" algn="l">
              <a:lnSpc>
                <a:spcPct val="109997"/>
              </a:lnSpc>
              <a:spcBef>
                <a:spcPts val="0"/>
              </a:spcBef>
              <a:spcAft>
                <a:spcPts val="0"/>
              </a:spcAft>
              <a:buNone/>
            </a:pPr>
            <a:r>
              <a:rPr b="0" i="0" lang="en-US" sz="6992" u="none" cap="none" strike="noStrike">
                <a:solidFill>
                  <a:srgbClr val="FFFFFF"/>
                </a:solidFill>
                <a:latin typeface="Fraunces"/>
                <a:ea typeface="Fraunces"/>
                <a:cs typeface="Fraunces"/>
                <a:sym typeface="Fraunces"/>
              </a:rPr>
              <a:t>Cấu Trúc Tổng Quan</a:t>
            </a:r>
            <a:endParaRPr/>
          </a:p>
        </p:txBody>
      </p:sp>
      <p:sp>
        <p:nvSpPr>
          <p:cNvPr descr="preencoded.png" id="505" name="Google Shape;505;p22"/>
          <p:cNvSpPr/>
          <p:nvPr/>
        </p:nvSpPr>
        <p:spPr>
          <a:xfrm>
            <a:off x="2610565" y="3391050"/>
            <a:ext cx="2003668" cy="2407090"/>
          </a:xfrm>
          <a:custGeom>
            <a:rect b="b" l="l" r="r" t="t"/>
            <a:pathLst>
              <a:path extrusionOk="0" h="2407090" w="2003668">
                <a:moveTo>
                  <a:pt x="0" y="0"/>
                </a:moveTo>
                <a:lnTo>
                  <a:pt x="2003667" y="0"/>
                </a:lnTo>
                <a:lnTo>
                  <a:pt x="2003667" y="2407091"/>
                </a:lnTo>
                <a:lnTo>
                  <a:pt x="0" y="2407091"/>
                </a:lnTo>
                <a:lnTo>
                  <a:pt x="0" y="0"/>
                </a:lnTo>
                <a:close/>
              </a:path>
            </a:pathLst>
          </a:custGeom>
          <a:blipFill rotWithShape="1">
            <a:blip r:embed="rId3">
              <a:alphaModFix/>
            </a:blip>
            <a:stretch>
              <a:fillRect b="0" l="0" r="0" t="0"/>
            </a:stretch>
          </a:blipFill>
          <a:ln>
            <a:noFill/>
          </a:ln>
        </p:spPr>
      </p:sp>
      <p:grpSp>
        <p:nvGrpSpPr>
          <p:cNvPr id="506" name="Google Shape;506;p22"/>
          <p:cNvGrpSpPr/>
          <p:nvPr/>
        </p:nvGrpSpPr>
        <p:grpSpPr>
          <a:xfrm>
            <a:off x="7121987" y="6249018"/>
            <a:ext cx="4044027" cy="2285206"/>
            <a:chOff x="0" y="9525"/>
            <a:chExt cx="5392036" cy="3046942"/>
          </a:xfrm>
        </p:grpSpPr>
        <p:sp>
          <p:nvSpPr>
            <p:cNvPr id="507" name="Google Shape;507;p22"/>
            <p:cNvSpPr txBox="1"/>
            <p:nvPr/>
          </p:nvSpPr>
          <p:spPr>
            <a:xfrm>
              <a:off x="0" y="9525"/>
              <a:ext cx="5392036" cy="485775"/>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0" i="0" lang="en-US" sz="2499" u="none" cap="none" strike="noStrike">
                  <a:solidFill>
                    <a:srgbClr val="EBECEF"/>
                  </a:solidFill>
                  <a:latin typeface="Fraunces"/>
                  <a:ea typeface="Fraunces"/>
                  <a:cs typeface="Fraunces"/>
                  <a:sym typeface="Fraunces"/>
                </a:rPr>
                <a:t>Neck - Kết hợp đặc trưng</a:t>
              </a:r>
              <a:endParaRPr/>
            </a:p>
          </p:txBody>
        </p:sp>
        <p:sp>
          <p:nvSpPr>
            <p:cNvPr id="508" name="Google Shape;508;p22"/>
            <p:cNvSpPr txBox="1"/>
            <p:nvPr/>
          </p:nvSpPr>
          <p:spPr>
            <a:xfrm>
              <a:off x="0" y="727075"/>
              <a:ext cx="5392036" cy="232939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EBECEF"/>
                  </a:solidFill>
                  <a:latin typeface="Arimo"/>
                  <a:ea typeface="Arimo"/>
                  <a:cs typeface="Arimo"/>
                  <a:sym typeface="Arimo"/>
                </a:rPr>
                <a:t>Feature Pyramid Network (FPN) giữ lại thông tin của cả đối tượng nhỏ và lớn. Upsampling tăng kích thước và Concatenation ghép đặc trưng.</a:t>
              </a:r>
              <a:endParaRPr/>
            </a:p>
          </p:txBody>
        </p:sp>
      </p:grpSp>
      <p:grpSp>
        <p:nvGrpSpPr>
          <p:cNvPr id="509" name="Google Shape;509;p22"/>
          <p:cNvGrpSpPr/>
          <p:nvPr/>
        </p:nvGrpSpPr>
        <p:grpSpPr>
          <a:xfrm>
            <a:off x="1590385" y="6249018"/>
            <a:ext cx="4044027" cy="3009106"/>
            <a:chOff x="0" y="9525"/>
            <a:chExt cx="5392036" cy="4012142"/>
          </a:xfrm>
        </p:grpSpPr>
        <p:sp>
          <p:nvSpPr>
            <p:cNvPr id="510" name="Google Shape;510;p22"/>
            <p:cNvSpPr txBox="1"/>
            <p:nvPr/>
          </p:nvSpPr>
          <p:spPr>
            <a:xfrm>
              <a:off x="0" y="9525"/>
              <a:ext cx="5392036" cy="981075"/>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0" i="0" lang="en-US" sz="2499" u="none" cap="none" strike="noStrike">
                  <a:solidFill>
                    <a:srgbClr val="EBECEF"/>
                  </a:solidFill>
                  <a:latin typeface="Fraunces"/>
                  <a:ea typeface="Fraunces"/>
                  <a:cs typeface="Fraunces"/>
                  <a:sym typeface="Fraunces"/>
                </a:rPr>
                <a:t>Backbone - Trích xuất đặc trưng</a:t>
              </a:r>
              <a:endParaRPr/>
            </a:p>
          </p:txBody>
        </p:sp>
        <p:sp>
          <p:nvSpPr>
            <p:cNvPr id="511" name="Google Shape;511;p22"/>
            <p:cNvSpPr txBox="1"/>
            <p:nvPr/>
          </p:nvSpPr>
          <p:spPr>
            <a:xfrm>
              <a:off x="0" y="1222375"/>
              <a:ext cx="5392036" cy="279929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EBECEF"/>
                  </a:solidFill>
                  <a:latin typeface="Arimo"/>
                  <a:ea typeface="Arimo"/>
                  <a:cs typeface="Arimo"/>
                  <a:sym typeface="Arimo"/>
                </a:rPr>
                <a:t>Backbone sử dụng Convolutional Neural Networks, khối C3 và Spatial Pyramid Pooling Fast để trích xuất đặc trưng quan trọng từ ảnh một cách nhanh chóng và chính xác.</a:t>
              </a:r>
              <a:endParaRPr/>
            </a:p>
          </p:txBody>
        </p:sp>
      </p:grpSp>
      <p:grpSp>
        <p:nvGrpSpPr>
          <p:cNvPr id="512" name="Google Shape;512;p22"/>
          <p:cNvGrpSpPr/>
          <p:nvPr/>
        </p:nvGrpSpPr>
        <p:grpSpPr>
          <a:xfrm>
            <a:off x="12653588" y="6249018"/>
            <a:ext cx="4044027" cy="2637631"/>
            <a:chOff x="0" y="9525"/>
            <a:chExt cx="5392036" cy="3516842"/>
          </a:xfrm>
        </p:grpSpPr>
        <p:sp>
          <p:nvSpPr>
            <p:cNvPr id="513" name="Google Shape;513;p22"/>
            <p:cNvSpPr txBox="1"/>
            <p:nvPr/>
          </p:nvSpPr>
          <p:spPr>
            <a:xfrm>
              <a:off x="0" y="9525"/>
              <a:ext cx="5392036" cy="485775"/>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0" i="0" lang="en-US" sz="2499" u="none" cap="none" strike="noStrike">
                  <a:solidFill>
                    <a:srgbClr val="EBECEF"/>
                  </a:solidFill>
                  <a:latin typeface="Fraunces"/>
                  <a:ea typeface="Fraunces"/>
                  <a:cs typeface="Fraunces"/>
                  <a:sym typeface="Fraunces"/>
                </a:rPr>
                <a:t>Head - Dự đoán kết quả</a:t>
              </a:r>
              <a:endParaRPr/>
            </a:p>
          </p:txBody>
        </p:sp>
        <p:sp>
          <p:nvSpPr>
            <p:cNvPr id="514" name="Google Shape;514;p22"/>
            <p:cNvSpPr txBox="1"/>
            <p:nvPr/>
          </p:nvSpPr>
          <p:spPr>
            <a:xfrm>
              <a:off x="0" y="727075"/>
              <a:ext cx="5392036" cy="279929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000" u="none" cap="none" strike="noStrike">
                  <a:solidFill>
                    <a:srgbClr val="EBECEF"/>
                  </a:solidFill>
                  <a:latin typeface="Arimo"/>
                  <a:ea typeface="Arimo"/>
                  <a:cs typeface="Arimo"/>
                  <a:sym typeface="Arimo"/>
                </a:rPr>
                <a:t>Bounding Box Regression dự đoán hộp giới hạn, Objectness and Class Score tính điểm tin cậy và phân loại đối tượng, sau đó dùng Non-Maximun Suppression để lọc ra kết quả tốt nhất.</a:t>
              </a:r>
              <a:endParaRPr/>
            </a:p>
          </p:txBody>
        </p:sp>
      </p:grpSp>
      <p:sp>
        <p:nvSpPr>
          <p:cNvPr descr="preencoded.png" id="515" name="Google Shape;515;p22"/>
          <p:cNvSpPr/>
          <p:nvPr/>
        </p:nvSpPr>
        <p:spPr>
          <a:xfrm>
            <a:off x="8325150" y="3391050"/>
            <a:ext cx="1637701" cy="2407090"/>
          </a:xfrm>
          <a:custGeom>
            <a:rect b="b" l="l" r="r" t="t"/>
            <a:pathLst>
              <a:path extrusionOk="0" h="2407090" w="1637701">
                <a:moveTo>
                  <a:pt x="0" y="0"/>
                </a:moveTo>
                <a:lnTo>
                  <a:pt x="1637700" y="0"/>
                </a:lnTo>
                <a:lnTo>
                  <a:pt x="1637700" y="2407091"/>
                </a:lnTo>
                <a:lnTo>
                  <a:pt x="0" y="2407091"/>
                </a:lnTo>
                <a:lnTo>
                  <a:pt x="0" y="0"/>
                </a:lnTo>
                <a:close/>
              </a:path>
            </a:pathLst>
          </a:custGeom>
          <a:blipFill rotWithShape="1">
            <a:blip r:embed="rId4">
              <a:alphaModFix/>
            </a:blip>
            <a:stretch>
              <a:fillRect b="0" l="0" r="0" t="0"/>
            </a:stretch>
          </a:blipFill>
          <a:ln>
            <a:noFill/>
          </a:ln>
        </p:spPr>
      </p:sp>
      <p:sp>
        <p:nvSpPr>
          <p:cNvPr descr="preencoded.png" id="516" name="Google Shape;516;p22"/>
          <p:cNvSpPr/>
          <p:nvPr/>
        </p:nvSpPr>
        <p:spPr>
          <a:xfrm>
            <a:off x="13673768" y="3391050"/>
            <a:ext cx="2003668" cy="2407090"/>
          </a:xfrm>
          <a:custGeom>
            <a:rect b="b" l="l" r="r" t="t"/>
            <a:pathLst>
              <a:path extrusionOk="0" h="2407090" w="2003668">
                <a:moveTo>
                  <a:pt x="0" y="0"/>
                </a:moveTo>
                <a:lnTo>
                  <a:pt x="2003667" y="0"/>
                </a:lnTo>
                <a:lnTo>
                  <a:pt x="2003667" y="2407091"/>
                </a:lnTo>
                <a:lnTo>
                  <a:pt x="0" y="2407091"/>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0E26"/>
        </a:solidFill>
      </p:bgPr>
    </p:bg>
    <p:spTree>
      <p:nvGrpSpPr>
        <p:cNvPr id="520" name="Shape 520"/>
        <p:cNvGrpSpPr/>
        <p:nvPr/>
      </p:nvGrpSpPr>
      <p:grpSpPr>
        <a:xfrm>
          <a:off x="0" y="0"/>
          <a:ext cx="0" cy="0"/>
          <a:chOff x="0" y="0"/>
          <a:chExt cx="0" cy="0"/>
        </a:xfrm>
      </p:grpSpPr>
      <p:sp>
        <p:nvSpPr>
          <p:cNvPr id="521" name="Google Shape;521;p23"/>
          <p:cNvSpPr/>
          <p:nvPr/>
        </p:nvSpPr>
        <p:spPr>
          <a:xfrm>
            <a:off x="0" y="0"/>
            <a:ext cx="7496669" cy="10287000"/>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7496669" y="2595562"/>
            <a:ext cx="10791331" cy="5095875"/>
          </a:xfrm>
          <a:custGeom>
            <a:rect b="b" l="l" r="r" t="t"/>
            <a:pathLst>
              <a:path extrusionOk="0" h="812800" w="1721234">
                <a:moveTo>
                  <a:pt x="0" y="0"/>
                </a:moveTo>
                <a:lnTo>
                  <a:pt x="1721234" y="0"/>
                </a:lnTo>
                <a:lnTo>
                  <a:pt x="1721234" y="812800"/>
                </a:lnTo>
                <a:lnTo>
                  <a:pt x="0" y="812800"/>
                </a:lnTo>
                <a:close/>
              </a:path>
            </a:pathLst>
          </a:custGeom>
          <a:blipFill rotWithShape="1">
            <a:blip r:embed="rId3">
              <a:alphaModFix/>
            </a:blip>
            <a:stretch>
              <a:fillRect b="-1299" l="0" r="0" t="-1300"/>
            </a:stretch>
          </a:blipFill>
          <a:ln>
            <a:noFill/>
          </a:ln>
        </p:spPr>
      </p:sp>
      <p:sp>
        <p:nvSpPr>
          <p:cNvPr id="523" name="Google Shape;523;p23"/>
          <p:cNvSpPr txBox="1"/>
          <p:nvPr/>
        </p:nvSpPr>
        <p:spPr>
          <a:xfrm>
            <a:off x="1028700" y="3666653"/>
            <a:ext cx="6184915" cy="282892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i="0" lang="en-US" sz="6199" u="none" cap="none" strike="noStrike">
                <a:solidFill>
                  <a:srgbClr val="FFFFFF"/>
                </a:solidFill>
                <a:latin typeface="Noto Sans"/>
                <a:ea typeface="Noto Sans"/>
                <a:cs typeface="Noto Sans"/>
                <a:sym typeface="Noto Sans"/>
              </a:rPr>
              <a:t>Convolutional Neural Networks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0E26"/>
        </a:solidFill>
      </p:bgPr>
    </p:bg>
    <p:spTree>
      <p:nvGrpSpPr>
        <p:cNvPr id="527" name="Shape 527"/>
        <p:cNvGrpSpPr/>
        <p:nvPr/>
      </p:nvGrpSpPr>
      <p:grpSpPr>
        <a:xfrm>
          <a:off x="0" y="0"/>
          <a:ext cx="0" cy="0"/>
          <a:chOff x="0" y="0"/>
          <a:chExt cx="0" cy="0"/>
        </a:xfrm>
      </p:grpSpPr>
      <p:sp>
        <p:nvSpPr>
          <p:cNvPr id="528" name="Google Shape;528;p24"/>
          <p:cNvSpPr/>
          <p:nvPr/>
        </p:nvSpPr>
        <p:spPr>
          <a:xfrm>
            <a:off x="0" y="3238500"/>
            <a:ext cx="18288009" cy="7048500"/>
          </a:xfrm>
          <a:custGeom>
            <a:rect b="b" l="l" r="r" t="t"/>
            <a:pathLst>
              <a:path extrusionOk="0" h="812800" w="2108887">
                <a:moveTo>
                  <a:pt x="0" y="0"/>
                </a:moveTo>
                <a:lnTo>
                  <a:pt x="2108887" y="0"/>
                </a:lnTo>
                <a:lnTo>
                  <a:pt x="2108887" y="812800"/>
                </a:lnTo>
                <a:lnTo>
                  <a:pt x="0" y="812800"/>
                </a:lnTo>
                <a:close/>
              </a:path>
            </a:pathLst>
          </a:custGeom>
          <a:blipFill rotWithShape="1">
            <a:blip r:embed="rId3">
              <a:alphaModFix/>
            </a:blip>
            <a:stretch>
              <a:fillRect b="-3836" l="0" r="0" t="-3836"/>
            </a:stretch>
          </a:blipFill>
          <a:ln>
            <a:noFill/>
          </a:ln>
        </p:spPr>
      </p:sp>
      <p:sp>
        <p:nvSpPr>
          <p:cNvPr id="529" name="Google Shape;529;p24"/>
          <p:cNvSpPr txBox="1"/>
          <p:nvPr/>
        </p:nvSpPr>
        <p:spPr>
          <a:xfrm>
            <a:off x="2526428" y="952500"/>
            <a:ext cx="12625545" cy="1236194"/>
          </a:xfrm>
          <a:prstGeom prst="rect">
            <a:avLst/>
          </a:prstGeom>
          <a:noFill/>
          <a:ln>
            <a:noFill/>
          </a:ln>
        </p:spPr>
        <p:txBody>
          <a:bodyPr anchorCtr="0" anchor="t" bIns="0" lIns="0" spcFirstLastPara="1" rIns="0" wrap="square" tIns="0">
            <a:spAutoFit/>
          </a:bodyPr>
          <a:lstStyle/>
          <a:p>
            <a:pPr indent="0" lvl="0" marL="0" marR="0" rtl="0" algn="ctr">
              <a:lnSpc>
                <a:spcPct val="130009"/>
              </a:lnSpc>
              <a:spcBef>
                <a:spcPts val="0"/>
              </a:spcBef>
              <a:spcAft>
                <a:spcPts val="0"/>
              </a:spcAft>
              <a:buNone/>
            </a:pPr>
            <a:r>
              <a:rPr b="1" i="0" lang="en-US" sz="7661" u="none" cap="none" strike="noStrike">
                <a:solidFill>
                  <a:srgbClr val="FFFFFF"/>
                </a:solidFill>
                <a:latin typeface="Noto Sans"/>
                <a:ea typeface="Noto Sans"/>
                <a:cs typeface="Noto Sans"/>
                <a:sym typeface="Noto Sans"/>
              </a:rPr>
              <a:t>Feature Pyramid Network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5"/>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A8AFCC"/>
          </a:solidFill>
          <a:ln>
            <a:noFill/>
          </a:ln>
        </p:spPr>
      </p:sp>
      <p:sp>
        <p:nvSpPr>
          <p:cNvPr id="535" name="Google Shape;535;p25"/>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80E26"/>
          </a:solidFill>
          <a:ln>
            <a:noFill/>
          </a:ln>
        </p:spPr>
      </p:sp>
      <p:grpSp>
        <p:nvGrpSpPr>
          <p:cNvPr id="536" name="Google Shape;536;p25"/>
          <p:cNvGrpSpPr/>
          <p:nvPr/>
        </p:nvGrpSpPr>
        <p:grpSpPr>
          <a:xfrm>
            <a:off x="5564237" y="1014413"/>
            <a:ext cx="11897229" cy="1455135"/>
            <a:chOff x="0" y="-19050"/>
            <a:chExt cx="15862972" cy="1940181"/>
          </a:xfrm>
        </p:grpSpPr>
        <p:sp>
          <p:nvSpPr>
            <p:cNvPr id="537" name="Google Shape;537;p25"/>
            <p:cNvSpPr/>
            <p:nvPr/>
          </p:nvSpPr>
          <p:spPr>
            <a:xfrm>
              <a:off x="0" y="0"/>
              <a:ext cx="15862971" cy="1921131"/>
            </a:xfrm>
            <a:custGeom>
              <a:rect b="b" l="l" r="r" t="t"/>
              <a:pathLst>
                <a:path extrusionOk="0" h="1921131" w="15862971">
                  <a:moveTo>
                    <a:pt x="0" y="0"/>
                  </a:moveTo>
                  <a:lnTo>
                    <a:pt x="15862971" y="0"/>
                  </a:lnTo>
                  <a:lnTo>
                    <a:pt x="15862971" y="1921131"/>
                  </a:lnTo>
                  <a:lnTo>
                    <a:pt x="0" y="1921131"/>
                  </a:lnTo>
                  <a:close/>
                </a:path>
              </a:pathLst>
            </a:custGeom>
            <a:solidFill>
              <a:srgbClr val="000000">
                <a:alpha val="0"/>
              </a:srgbClr>
            </a:solidFill>
            <a:ln>
              <a:noFill/>
            </a:ln>
          </p:spPr>
        </p:sp>
        <p:sp>
          <p:nvSpPr>
            <p:cNvPr id="538" name="Google Shape;538;p25"/>
            <p:cNvSpPr txBox="1"/>
            <p:nvPr/>
          </p:nvSpPr>
          <p:spPr>
            <a:xfrm>
              <a:off x="0" y="-19050"/>
              <a:ext cx="15862972" cy="1940181"/>
            </a:xfrm>
            <a:prstGeom prst="rect">
              <a:avLst/>
            </a:prstGeom>
            <a:noFill/>
            <a:ln>
              <a:noFill/>
            </a:ln>
          </p:spPr>
          <p:txBody>
            <a:bodyPr anchorCtr="0" anchor="t" bIns="0" lIns="0" spcFirstLastPara="1" rIns="0" wrap="square" tIns="0">
              <a:noAutofit/>
            </a:bodyPr>
            <a:lstStyle/>
            <a:p>
              <a:pPr indent="0" lvl="0" marL="0" marR="0" rtl="0" algn="l">
                <a:lnSpc>
                  <a:spcPct val="124721"/>
                </a:lnSpc>
                <a:spcBef>
                  <a:spcPts val="0"/>
                </a:spcBef>
                <a:spcAft>
                  <a:spcPts val="0"/>
                </a:spcAft>
                <a:buNone/>
              </a:pPr>
              <a:r>
                <a:rPr b="0" i="0" lang="en-US" sz="5562" u="none" cap="none" strike="noStrike">
                  <a:solidFill>
                    <a:srgbClr val="FFFFFF"/>
                  </a:solidFill>
                  <a:latin typeface="Fraunces"/>
                  <a:ea typeface="Fraunces"/>
                  <a:cs typeface="Fraunces"/>
                  <a:sym typeface="Fraunces"/>
                </a:rPr>
                <a:t>Cải Tiến của YOLOv8 so với bản cũ</a:t>
              </a:r>
              <a:endParaRPr/>
            </a:p>
          </p:txBody>
        </p:sp>
      </p:grpSp>
      <p:grpSp>
        <p:nvGrpSpPr>
          <p:cNvPr id="539" name="Google Shape;539;p25"/>
          <p:cNvGrpSpPr/>
          <p:nvPr/>
        </p:nvGrpSpPr>
        <p:grpSpPr>
          <a:xfrm>
            <a:off x="5559475" y="2916734"/>
            <a:ext cx="647414" cy="647414"/>
            <a:chOff x="0" y="0"/>
            <a:chExt cx="863219" cy="863219"/>
          </a:xfrm>
        </p:grpSpPr>
        <p:sp>
          <p:nvSpPr>
            <p:cNvPr id="540" name="Google Shape;540;p25"/>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preencoded.png" id="542" name="Google Shape;542;p25"/>
          <p:cNvSpPr/>
          <p:nvPr/>
        </p:nvSpPr>
        <p:spPr>
          <a:xfrm>
            <a:off x="5670575" y="2974628"/>
            <a:ext cx="425203" cy="531614"/>
          </a:xfrm>
          <a:custGeom>
            <a:rect b="b" l="l" r="r" t="t"/>
            <a:pathLst>
              <a:path extrusionOk="0" h="531614" w="425203">
                <a:moveTo>
                  <a:pt x="0" y="0"/>
                </a:moveTo>
                <a:lnTo>
                  <a:pt x="425202" y="0"/>
                </a:lnTo>
                <a:lnTo>
                  <a:pt x="425202" y="531613"/>
                </a:lnTo>
                <a:lnTo>
                  <a:pt x="0" y="531613"/>
                </a:lnTo>
                <a:lnTo>
                  <a:pt x="0" y="0"/>
                </a:lnTo>
                <a:close/>
              </a:path>
            </a:pathLst>
          </a:custGeom>
          <a:blipFill rotWithShape="1">
            <a:blip r:embed="rId3">
              <a:alphaModFix/>
            </a:blip>
            <a:stretch>
              <a:fillRect b="0" l="-232" r="-231" t="0"/>
            </a:stretch>
          </a:blipFill>
          <a:ln>
            <a:noFill/>
          </a:ln>
        </p:spPr>
      </p:sp>
      <p:grpSp>
        <p:nvGrpSpPr>
          <p:cNvPr id="543" name="Google Shape;543;p25"/>
          <p:cNvGrpSpPr/>
          <p:nvPr/>
        </p:nvGrpSpPr>
        <p:grpSpPr>
          <a:xfrm>
            <a:off x="6485632" y="2914352"/>
            <a:ext cx="3544044" cy="647551"/>
            <a:chOff x="0" y="-9525"/>
            <a:chExt cx="4725392" cy="863402"/>
          </a:xfrm>
        </p:grpSpPr>
        <p:sp>
          <p:nvSpPr>
            <p:cNvPr id="544" name="Google Shape;544;p25"/>
            <p:cNvSpPr/>
            <p:nvPr/>
          </p:nvSpPr>
          <p:spPr>
            <a:xfrm>
              <a:off x="0" y="0"/>
              <a:ext cx="4725392" cy="853877"/>
            </a:xfrm>
            <a:custGeom>
              <a:rect b="b" l="l" r="r" t="t"/>
              <a:pathLst>
                <a:path extrusionOk="0" h="853877" w="4725392">
                  <a:moveTo>
                    <a:pt x="0" y="0"/>
                  </a:moveTo>
                  <a:lnTo>
                    <a:pt x="4725392" y="0"/>
                  </a:lnTo>
                  <a:lnTo>
                    <a:pt x="4725392" y="853877"/>
                  </a:lnTo>
                  <a:lnTo>
                    <a:pt x="0" y="853877"/>
                  </a:lnTo>
                  <a:close/>
                </a:path>
              </a:pathLst>
            </a:custGeom>
            <a:solidFill>
              <a:srgbClr val="000000">
                <a:alpha val="0"/>
              </a:srgbClr>
            </a:solidFill>
            <a:ln>
              <a:noFill/>
            </a:ln>
          </p:spPr>
        </p:sp>
        <p:sp>
          <p:nvSpPr>
            <p:cNvPr id="545" name="Google Shape;545;p25"/>
            <p:cNvSpPr txBox="1"/>
            <p:nvPr/>
          </p:nvSpPr>
          <p:spPr>
            <a:xfrm>
              <a:off x="0" y="-9525"/>
              <a:ext cx="4725392" cy="863402"/>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0" i="0" lang="en-US" sz="2750" u="none" cap="none" strike="noStrike">
                  <a:solidFill>
                    <a:srgbClr val="EBECEF"/>
                  </a:solidFill>
                  <a:latin typeface="Fraunces"/>
                  <a:ea typeface="Fraunces"/>
                  <a:cs typeface="Fraunces"/>
                  <a:sym typeface="Fraunces"/>
                </a:rPr>
                <a:t>Nhẹ &amp; nhanh hơn</a:t>
              </a:r>
              <a:endParaRPr/>
            </a:p>
          </p:txBody>
        </p:sp>
      </p:grpSp>
      <p:grpSp>
        <p:nvGrpSpPr>
          <p:cNvPr id="546" name="Google Shape;546;p25"/>
          <p:cNvGrpSpPr/>
          <p:nvPr/>
        </p:nvGrpSpPr>
        <p:grpSpPr>
          <a:xfrm>
            <a:off x="6485632" y="3455938"/>
            <a:ext cx="10810131" cy="968759"/>
            <a:chOff x="0" y="-104775"/>
            <a:chExt cx="14413508" cy="1291679"/>
          </a:xfrm>
        </p:grpSpPr>
        <p:sp>
          <p:nvSpPr>
            <p:cNvPr id="547" name="Google Shape;547;p25"/>
            <p:cNvSpPr/>
            <p:nvPr/>
          </p:nvSpPr>
          <p:spPr>
            <a:xfrm>
              <a:off x="0" y="0"/>
              <a:ext cx="14413508" cy="1186904"/>
            </a:xfrm>
            <a:custGeom>
              <a:rect b="b" l="l" r="r" t="t"/>
              <a:pathLst>
                <a:path extrusionOk="0" h="1186904" w="14413508">
                  <a:moveTo>
                    <a:pt x="0" y="0"/>
                  </a:moveTo>
                  <a:lnTo>
                    <a:pt x="14413508" y="0"/>
                  </a:lnTo>
                  <a:lnTo>
                    <a:pt x="14413508" y="1186904"/>
                  </a:lnTo>
                  <a:lnTo>
                    <a:pt x="0" y="1186904"/>
                  </a:lnTo>
                  <a:close/>
                </a:path>
              </a:pathLst>
            </a:custGeom>
            <a:solidFill>
              <a:srgbClr val="000000">
                <a:alpha val="0"/>
              </a:srgbClr>
            </a:solidFill>
            <a:ln>
              <a:noFill/>
            </a:ln>
          </p:spPr>
        </p:sp>
        <p:sp>
          <p:nvSpPr>
            <p:cNvPr id="548" name="Google Shape;548;p25"/>
            <p:cNvSpPr txBox="1"/>
            <p:nvPr/>
          </p:nvSpPr>
          <p:spPr>
            <a:xfrm>
              <a:off x="0" y="-104775"/>
              <a:ext cx="14413508" cy="1291679"/>
            </a:xfrm>
            <a:prstGeom prst="rect">
              <a:avLst/>
            </a:prstGeom>
            <a:noFill/>
            <a:ln>
              <a:noFill/>
            </a:ln>
          </p:spPr>
          <p:txBody>
            <a:bodyPr anchorCtr="0" anchor="t" bIns="0" lIns="0" spcFirstLastPara="1" rIns="0" wrap="square" tIns="0">
              <a:noAutofit/>
            </a:bodyPr>
            <a:lstStyle/>
            <a:p>
              <a:pPr indent="0" lvl="0" marL="0" marR="0" rtl="0" algn="l">
                <a:lnSpc>
                  <a:spcPct val="162825"/>
                </a:lnSpc>
                <a:spcBef>
                  <a:spcPts val="0"/>
                </a:spcBef>
                <a:spcAft>
                  <a:spcPts val="0"/>
                </a:spcAft>
                <a:buNone/>
              </a:pPr>
              <a:r>
                <a:rPr b="0" i="0" lang="en-US" sz="2187" u="none" cap="none" strike="noStrike">
                  <a:solidFill>
                    <a:srgbClr val="EBECEF"/>
                  </a:solidFill>
                  <a:latin typeface="Arimo"/>
                  <a:ea typeface="Arimo"/>
                  <a:cs typeface="Arimo"/>
                  <a:sym typeface="Arimo"/>
                </a:rPr>
                <a:t>Loại bỏ bớt các phần không cần thiết, giúp tăng tốc độ tính toán.</a:t>
              </a:r>
              <a:endParaRPr/>
            </a:p>
            <a:p>
              <a:pPr indent="0" lvl="0" marL="0" marR="0" rtl="0" algn="l">
                <a:lnSpc>
                  <a:spcPct val="162871"/>
                </a:lnSpc>
                <a:spcBef>
                  <a:spcPts val="0"/>
                </a:spcBef>
                <a:spcAft>
                  <a:spcPts val="0"/>
                </a:spcAft>
                <a:buNone/>
              </a:pPr>
              <a:r>
                <a:t/>
              </a:r>
              <a:endParaRPr b="0" i="0" sz="2187" u="none" cap="none" strike="noStrike">
                <a:solidFill>
                  <a:srgbClr val="EBECEF"/>
                </a:solidFill>
                <a:latin typeface="Arimo"/>
                <a:ea typeface="Arimo"/>
                <a:cs typeface="Arimo"/>
                <a:sym typeface="Arimo"/>
              </a:endParaRPr>
            </a:p>
          </p:txBody>
        </p:sp>
      </p:grpSp>
      <p:grpSp>
        <p:nvGrpSpPr>
          <p:cNvPr id="549" name="Google Shape;549;p25"/>
          <p:cNvGrpSpPr/>
          <p:nvPr/>
        </p:nvGrpSpPr>
        <p:grpSpPr>
          <a:xfrm>
            <a:off x="5559475" y="4585841"/>
            <a:ext cx="647414" cy="647414"/>
            <a:chOff x="0" y="0"/>
            <a:chExt cx="863219" cy="863219"/>
          </a:xfrm>
        </p:grpSpPr>
        <p:sp>
          <p:nvSpPr>
            <p:cNvPr id="550" name="Google Shape;550;p25"/>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preencoded.png" id="552" name="Google Shape;552;p25"/>
          <p:cNvSpPr/>
          <p:nvPr/>
        </p:nvSpPr>
        <p:spPr>
          <a:xfrm>
            <a:off x="5670575" y="4643735"/>
            <a:ext cx="425203" cy="531614"/>
          </a:xfrm>
          <a:custGeom>
            <a:rect b="b" l="l" r="r" t="t"/>
            <a:pathLst>
              <a:path extrusionOk="0" h="531614" w="425203">
                <a:moveTo>
                  <a:pt x="0" y="0"/>
                </a:moveTo>
                <a:lnTo>
                  <a:pt x="425202" y="0"/>
                </a:lnTo>
                <a:lnTo>
                  <a:pt x="425202" y="531614"/>
                </a:lnTo>
                <a:lnTo>
                  <a:pt x="0" y="531614"/>
                </a:lnTo>
                <a:lnTo>
                  <a:pt x="0" y="0"/>
                </a:lnTo>
                <a:close/>
              </a:path>
            </a:pathLst>
          </a:custGeom>
          <a:blipFill rotWithShape="1">
            <a:blip r:embed="rId4">
              <a:alphaModFix/>
            </a:blip>
            <a:stretch>
              <a:fillRect b="0" l="-232" r="-231" t="0"/>
            </a:stretch>
          </a:blipFill>
          <a:ln>
            <a:noFill/>
          </a:ln>
        </p:spPr>
      </p:sp>
      <p:grpSp>
        <p:nvGrpSpPr>
          <p:cNvPr id="553" name="Google Shape;553;p25"/>
          <p:cNvGrpSpPr/>
          <p:nvPr/>
        </p:nvGrpSpPr>
        <p:grpSpPr>
          <a:xfrm>
            <a:off x="6485632" y="4583460"/>
            <a:ext cx="3544044" cy="649784"/>
            <a:chOff x="0" y="-9525"/>
            <a:chExt cx="4725392" cy="866378"/>
          </a:xfrm>
        </p:grpSpPr>
        <p:sp>
          <p:nvSpPr>
            <p:cNvPr id="554" name="Google Shape;554;p25"/>
            <p:cNvSpPr/>
            <p:nvPr/>
          </p:nvSpPr>
          <p:spPr>
            <a:xfrm>
              <a:off x="0" y="0"/>
              <a:ext cx="4725392" cy="856853"/>
            </a:xfrm>
            <a:custGeom>
              <a:rect b="b" l="l" r="r" t="t"/>
              <a:pathLst>
                <a:path extrusionOk="0" h="856853" w="4725392">
                  <a:moveTo>
                    <a:pt x="0" y="0"/>
                  </a:moveTo>
                  <a:lnTo>
                    <a:pt x="4725392" y="0"/>
                  </a:lnTo>
                  <a:lnTo>
                    <a:pt x="4725392" y="856853"/>
                  </a:lnTo>
                  <a:lnTo>
                    <a:pt x="0" y="856853"/>
                  </a:lnTo>
                  <a:close/>
                </a:path>
              </a:pathLst>
            </a:custGeom>
            <a:solidFill>
              <a:srgbClr val="000000">
                <a:alpha val="0"/>
              </a:srgbClr>
            </a:solidFill>
            <a:ln>
              <a:noFill/>
            </a:ln>
          </p:spPr>
        </p:sp>
        <p:sp>
          <p:nvSpPr>
            <p:cNvPr id="555" name="Google Shape;555;p25"/>
            <p:cNvSpPr txBox="1"/>
            <p:nvPr/>
          </p:nvSpPr>
          <p:spPr>
            <a:xfrm>
              <a:off x="0" y="-9525"/>
              <a:ext cx="4725392" cy="866378"/>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0" i="0" lang="en-US" sz="2750" u="none" cap="none" strike="noStrike">
                  <a:solidFill>
                    <a:srgbClr val="EBECEF"/>
                  </a:solidFill>
                  <a:latin typeface="Fraunces"/>
                  <a:ea typeface="Fraunces"/>
                  <a:cs typeface="Fraunces"/>
                  <a:sym typeface="Fraunces"/>
                </a:rPr>
                <a:t>Chính xác hơn</a:t>
              </a:r>
              <a:endParaRPr/>
            </a:p>
          </p:txBody>
        </p:sp>
      </p:grpSp>
      <p:grpSp>
        <p:nvGrpSpPr>
          <p:cNvPr id="556" name="Google Shape;556;p25"/>
          <p:cNvGrpSpPr/>
          <p:nvPr/>
        </p:nvGrpSpPr>
        <p:grpSpPr>
          <a:xfrm>
            <a:off x="6485632" y="5125045"/>
            <a:ext cx="10810131" cy="968838"/>
            <a:chOff x="0" y="-104775"/>
            <a:chExt cx="14413508" cy="1291785"/>
          </a:xfrm>
        </p:grpSpPr>
        <p:sp>
          <p:nvSpPr>
            <p:cNvPr id="557" name="Google Shape;557;p25"/>
            <p:cNvSpPr/>
            <p:nvPr/>
          </p:nvSpPr>
          <p:spPr>
            <a:xfrm>
              <a:off x="0" y="0"/>
              <a:ext cx="14413508" cy="1187010"/>
            </a:xfrm>
            <a:custGeom>
              <a:rect b="b" l="l" r="r" t="t"/>
              <a:pathLst>
                <a:path extrusionOk="0" h="1187010" w="14413508">
                  <a:moveTo>
                    <a:pt x="0" y="0"/>
                  </a:moveTo>
                  <a:lnTo>
                    <a:pt x="14413508" y="0"/>
                  </a:lnTo>
                  <a:lnTo>
                    <a:pt x="14413508" y="1187010"/>
                  </a:lnTo>
                  <a:lnTo>
                    <a:pt x="0" y="1187010"/>
                  </a:lnTo>
                  <a:close/>
                </a:path>
              </a:pathLst>
            </a:custGeom>
            <a:solidFill>
              <a:srgbClr val="000000">
                <a:alpha val="0"/>
              </a:srgbClr>
            </a:solidFill>
            <a:ln>
              <a:noFill/>
            </a:ln>
          </p:spPr>
        </p:sp>
        <p:sp>
          <p:nvSpPr>
            <p:cNvPr id="558" name="Google Shape;558;p25"/>
            <p:cNvSpPr txBox="1"/>
            <p:nvPr/>
          </p:nvSpPr>
          <p:spPr>
            <a:xfrm>
              <a:off x="0" y="-104775"/>
              <a:ext cx="14413508" cy="1291785"/>
            </a:xfrm>
            <a:prstGeom prst="rect">
              <a:avLst/>
            </a:prstGeom>
            <a:noFill/>
            <a:ln>
              <a:noFill/>
            </a:ln>
          </p:spPr>
          <p:txBody>
            <a:bodyPr anchorCtr="0" anchor="t" bIns="0" lIns="0" spcFirstLastPara="1" rIns="0" wrap="square" tIns="0">
              <a:noAutofit/>
            </a:bodyPr>
            <a:lstStyle/>
            <a:p>
              <a:pPr indent="0" lvl="0" marL="0" marR="0" rtl="0" algn="l">
                <a:lnSpc>
                  <a:spcPct val="162825"/>
                </a:lnSpc>
                <a:spcBef>
                  <a:spcPts val="0"/>
                </a:spcBef>
                <a:spcAft>
                  <a:spcPts val="0"/>
                </a:spcAft>
                <a:buNone/>
              </a:pPr>
              <a:r>
                <a:rPr b="0" i="0" lang="en-US" sz="2187" u="none" cap="none" strike="noStrike">
                  <a:solidFill>
                    <a:srgbClr val="EBECEF"/>
                  </a:solidFill>
                  <a:latin typeface="Arimo"/>
                  <a:ea typeface="Arimo"/>
                  <a:cs typeface="Arimo"/>
                  <a:sym typeface="Arimo"/>
                </a:rPr>
                <a:t>Bằng cách tính thêm khoảng cách trung tâm giữa hộp dự đoán và hộp thật.</a:t>
              </a:r>
              <a:endParaRPr/>
            </a:p>
            <a:p>
              <a:pPr indent="0" lvl="0" marL="0" marR="0" rtl="0" algn="l">
                <a:lnSpc>
                  <a:spcPct val="162825"/>
                </a:lnSpc>
                <a:spcBef>
                  <a:spcPts val="0"/>
                </a:spcBef>
                <a:spcAft>
                  <a:spcPts val="0"/>
                </a:spcAft>
                <a:buNone/>
              </a:pPr>
              <a:r>
                <a:t/>
              </a:r>
              <a:endParaRPr b="0" i="0" sz="2187" u="none" cap="none" strike="noStrike">
                <a:solidFill>
                  <a:srgbClr val="EBECEF"/>
                </a:solidFill>
                <a:latin typeface="Arimo"/>
                <a:ea typeface="Arimo"/>
                <a:cs typeface="Arimo"/>
                <a:sym typeface="Arimo"/>
              </a:endParaRPr>
            </a:p>
          </p:txBody>
        </p:sp>
      </p:grpSp>
      <p:grpSp>
        <p:nvGrpSpPr>
          <p:cNvPr id="559" name="Google Shape;559;p25"/>
          <p:cNvGrpSpPr/>
          <p:nvPr/>
        </p:nvGrpSpPr>
        <p:grpSpPr>
          <a:xfrm>
            <a:off x="5559475" y="6254949"/>
            <a:ext cx="647414" cy="647414"/>
            <a:chOff x="0" y="0"/>
            <a:chExt cx="863219" cy="863219"/>
          </a:xfrm>
        </p:grpSpPr>
        <p:sp>
          <p:nvSpPr>
            <p:cNvPr id="560" name="Google Shape;560;p25"/>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preencoded.png" id="562" name="Google Shape;562;p25"/>
          <p:cNvSpPr/>
          <p:nvPr/>
        </p:nvSpPr>
        <p:spPr>
          <a:xfrm>
            <a:off x="5670575" y="6312842"/>
            <a:ext cx="425203" cy="531614"/>
          </a:xfrm>
          <a:custGeom>
            <a:rect b="b" l="l" r="r" t="t"/>
            <a:pathLst>
              <a:path extrusionOk="0" h="531614" w="425203">
                <a:moveTo>
                  <a:pt x="0" y="0"/>
                </a:moveTo>
                <a:lnTo>
                  <a:pt x="425202" y="0"/>
                </a:lnTo>
                <a:lnTo>
                  <a:pt x="425202" y="531614"/>
                </a:lnTo>
                <a:lnTo>
                  <a:pt x="0" y="531614"/>
                </a:lnTo>
                <a:lnTo>
                  <a:pt x="0" y="0"/>
                </a:lnTo>
                <a:close/>
              </a:path>
            </a:pathLst>
          </a:custGeom>
          <a:blipFill rotWithShape="1">
            <a:blip r:embed="rId5">
              <a:alphaModFix/>
            </a:blip>
            <a:stretch>
              <a:fillRect b="0" l="-232" r="-231" t="0"/>
            </a:stretch>
          </a:blipFill>
          <a:ln>
            <a:noFill/>
          </a:ln>
        </p:spPr>
      </p:sp>
      <p:grpSp>
        <p:nvGrpSpPr>
          <p:cNvPr id="563" name="Google Shape;563;p25"/>
          <p:cNvGrpSpPr/>
          <p:nvPr/>
        </p:nvGrpSpPr>
        <p:grpSpPr>
          <a:xfrm>
            <a:off x="6485632" y="6252567"/>
            <a:ext cx="3544044" cy="649784"/>
            <a:chOff x="0" y="-9525"/>
            <a:chExt cx="4725392" cy="866378"/>
          </a:xfrm>
        </p:grpSpPr>
        <p:sp>
          <p:nvSpPr>
            <p:cNvPr id="564" name="Google Shape;564;p25"/>
            <p:cNvSpPr/>
            <p:nvPr/>
          </p:nvSpPr>
          <p:spPr>
            <a:xfrm>
              <a:off x="0" y="0"/>
              <a:ext cx="4725392" cy="856853"/>
            </a:xfrm>
            <a:custGeom>
              <a:rect b="b" l="l" r="r" t="t"/>
              <a:pathLst>
                <a:path extrusionOk="0" h="856853" w="4725392">
                  <a:moveTo>
                    <a:pt x="0" y="0"/>
                  </a:moveTo>
                  <a:lnTo>
                    <a:pt x="4725392" y="0"/>
                  </a:lnTo>
                  <a:lnTo>
                    <a:pt x="4725392" y="856853"/>
                  </a:lnTo>
                  <a:lnTo>
                    <a:pt x="0" y="856853"/>
                  </a:lnTo>
                  <a:close/>
                </a:path>
              </a:pathLst>
            </a:custGeom>
            <a:solidFill>
              <a:srgbClr val="000000">
                <a:alpha val="0"/>
              </a:srgbClr>
            </a:solidFill>
            <a:ln>
              <a:noFill/>
            </a:ln>
          </p:spPr>
        </p:sp>
        <p:sp>
          <p:nvSpPr>
            <p:cNvPr id="565" name="Google Shape;565;p25"/>
            <p:cNvSpPr txBox="1"/>
            <p:nvPr/>
          </p:nvSpPr>
          <p:spPr>
            <a:xfrm>
              <a:off x="0" y="-9525"/>
              <a:ext cx="4725392" cy="866378"/>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0" i="0" lang="en-US" sz="2750" u="none" cap="none" strike="noStrike">
                  <a:solidFill>
                    <a:srgbClr val="EBECEF"/>
                  </a:solidFill>
                  <a:latin typeface="Fraunces"/>
                  <a:ea typeface="Fraunces"/>
                  <a:cs typeface="Fraunces"/>
                  <a:sym typeface="Fraunces"/>
                </a:rPr>
                <a:t>Huấn luyện ổn định</a:t>
              </a:r>
              <a:endParaRPr/>
            </a:p>
          </p:txBody>
        </p:sp>
      </p:grpSp>
      <p:grpSp>
        <p:nvGrpSpPr>
          <p:cNvPr id="566" name="Google Shape;566;p25"/>
          <p:cNvGrpSpPr/>
          <p:nvPr/>
        </p:nvGrpSpPr>
        <p:grpSpPr>
          <a:xfrm>
            <a:off x="6485632" y="6794153"/>
            <a:ext cx="10810131" cy="532210"/>
            <a:chOff x="0" y="-104775"/>
            <a:chExt cx="14413508" cy="709613"/>
          </a:xfrm>
        </p:grpSpPr>
        <p:sp>
          <p:nvSpPr>
            <p:cNvPr id="567" name="Google Shape;567;p25"/>
            <p:cNvSpPr/>
            <p:nvPr/>
          </p:nvSpPr>
          <p:spPr>
            <a:xfrm>
              <a:off x="0" y="0"/>
              <a:ext cx="14413508" cy="604838"/>
            </a:xfrm>
            <a:custGeom>
              <a:rect b="b" l="l" r="r" t="t"/>
              <a:pathLst>
                <a:path extrusionOk="0" h="604838" w="14413508">
                  <a:moveTo>
                    <a:pt x="0" y="0"/>
                  </a:moveTo>
                  <a:lnTo>
                    <a:pt x="14413508" y="0"/>
                  </a:lnTo>
                  <a:lnTo>
                    <a:pt x="14413508" y="604838"/>
                  </a:lnTo>
                  <a:lnTo>
                    <a:pt x="0" y="604838"/>
                  </a:lnTo>
                  <a:close/>
                </a:path>
              </a:pathLst>
            </a:custGeom>
            <a:solidFill>
              <a:srgbClr val="000000">
                <a:alpha val="0"/>
              </a:srgbClr>
            </a:solidFill>
            <a:ln>
              <a:noFill/>
            </a:ln>
          </p:spPr>
        </p:sp>
        <p:sp>
          <p:nvSpPr>
            <p:cNvPr id="568" name="Google Shape;568;p25"/>
            <p:cNvSpPr txBox="1"/>
            <p:nvPr/>
          </p:nvSpPr>
          <p:spPr>
            <a:xfrm>
              <a:off x="0" y="-104775"/>
              <a:ext cx="14413508"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EBECEF"/>
                  </a:solidFill>
                  <a:latin typeface="Arimo"/>
                  <a:ea typeface="Arimo"/>
                  <a:cs typeface="Arimo"/>
                  <a:sym typeface="Arimo"/>
                </a:rPr>
                <a:t>Dùng AdamW Optimizer</a:t>
              </a:r>
              <a:endParaRPr/>
            </a:p>
          </p:txBody>
        </p:sp>
      </p:grpSp>
      <p:grpSp>
        <p:nvGrpSpPr>
          <p:cNvPr id="569" name="Google Shape;569;p25"/>
          <p:cNvGrpSpPr/>
          <p:nvPr/>
        </p:nvGrpSpPr>
        <p:grpSpPr>
          <a:xfrm>
            <a:off x="5559475" y="7924056"/>
            <a:ext cx="647414" cy="647415"/>
            <a:chOff x="0" y="0"/>
            <a:chExt cx="863219" cy="863219"/>
          </a:xfrm>
        </p:grpSpPr>
        <p:sp>
          <p:nvSpPr>
            <p:cNvPr id="570" name="Google Shape;570;p25"/>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preencoded.png" id="572" name="Google Shape;572;p25"/>
          <p:cNvSpPr/>
          <p:nvPr/>
        </p:nvSpPr>
        <p:spPr>
          <a:xfrm>
            <a:off x="5670575" y="7981950"/>
            <a:ext cx="425203" cy="531614"/>
          </a:xfrm>
          <a:custGeom>
            <a:rect b="b" l="l" r="r" t="t"/>
            <a:pathLst>
              <a:path extrusionOk="0" h="531614" w="425203">
                <a:moveTo>
                  <a:pt x="0" y="0"/>
                </a:moveTo>
                <a:lnTo>
                  <a:pt x="425202" y="0"/>
                </a:lnTo>
                <a:lnTo>
                  <a:pt x="425202" y="531614"/>
                </a:lnTo>
                <a:lnTo>
                  <a:pt x="0" y="531614"/>
                </a:lnTo>
                <a:lnTo>
                  <a:pt x="0" y="0"/>
                </a:lnTo>
                <a:close/>
              </a:path>
            </a:pathLst>
          </a:custGeom>
          <a:blipFill rotWithShape="1">
            <a:blip r:embed="rId6">
              <a:alphaModFix/>
            </a:blip>
            <a:stretch>
              <a:fillRect b="0" l="-232" r="-231" t="0"/>
            </a:stretch>
          </a:blipFill>
          <a:ln>
            <a:noFill/>
          </a:ln>
        </p:spPr>
      </p:sp>
      <p:grpSp>
        <p:nvGrpSpPr>
          <p:cNvPr id="573" name="Google Shape;573;p25"/>
          <p:cNvGrpSpPr/>
          <p:nvPr/>
        </p:nvGrpSpPr>
        <p:grpSpPr>
          <a:xfrm>
            <a:off x="6485632" y="7921675"/>
            <a:ext cx="3544044" cy="591889"/>
            <a:chOff x="0" y="-9525"/>
            <a:chExt cx="4725392" cy="789185"/>
          </a:xfrm>
        </p:grpSpPr>
        <p:sp>
          <p:nvSpPr>
            <p:cNvPr id="574" name="Google Shape;574;p25"/>
            <p:cNvSpPr/>
            <p:nvPr/>
          </p:nvSpPr>
          <p:spPr>
            <a:xfrm>
              <a:off x="0" y="0"/>
              <a:ext cx="4725392" cy="779660"/>
            </a:xfrm>
            <a:custGeom>
              <a:rect b="b" l="l" r="r" t="t"/>
              <a:pathLst>
                <a:path extrusionOk="0" h="779660" w="4725392">
                  <a:moveTo>
                    <a:pt x="0" y="0"/>
                  </a:moveTo>
                  <a:lnTo>
                    <a:pt x="4725392" y="0"/>
                  </a:lnTo>
                  <a:lnTo>
                    <a:pt x="4725392" y="779660"/>
                  </a:lnTo>
                  <a:lnTo>
                    <a:pt x="0" y="779660"/>
                  </a:lnTo>
                  <a:close/>
                </a:path>
              </a:pathLst>
            </a:custGeom>
            <a:solidFill>
              <a:srgbClr val="000000">
                <a:alpha val="0"/>
              </a:srgbClr>
            </a:solidFill>
            <a:ln>
              <a:noFill/>
            </a:ln>
          </p:spPr>
        </p:sp>
        <p:sp>
          <p:nvSpPr>
            <p:cNvPr id="575" name="Google Shape;575;p25"/>
            <p:cNvSpPr txBox="1"/>
            <p:nvPr/>
          </p:nvSpPr>
          <p:spPr>
            <a:xfrm>
              <a:off x="0" y="-9525"/>
              <a:ext cx="4725392" cy="789185"/>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0" i="0" lang="en-US" sz="2750" u="none" cap="none" strike="noStrike">
                  <a:solidFill>
                    <a:srgbClr val="EBECEF"/>
                  </a:solidFill>
                  <a:latin typeface="Fraunces"/>
                  <a:ea typeface="Fraunces"/>
                  <a:cs typeface="Fraunces"/>
                  <a:sym typeface="Fraunces"/>
                </a:rPr>
                <a:t>Hỗ trợ nhiều tác vụ</a:t>
              </a:r>
              <a:endParaRPr/>
            </a:p>
          </p:txBody>
        </p:sp>
      </p:grpSp>
      <p:grpSp>
        <p:nvGrpSpPr>
          <p:cNvPr id="576" name="Google Shape;576;p25"/>
          <p:cNvGrpSpPr/>
          <p:nvPr/>
        </p:nvGrpSpPr>
        <p:grpSpPr>
          <a:xfrm>
            <a:off x="6485632" y="8463260"/>
            <a:ext cx="10810131" cy="532210"/>
            <a:chOff x="0" y="-104775"/>
            <a:chExt cx="14413508" cy="709613"/>
          </a:xfrm>
        </p:grpSpPr>
        <p:sp>
          <p:nvSpPr>
            <p:cNvPr id="577" name="Google Shape;577;p25"/>
            <p:cNvSpPr/>
            <p:nvPr/>
          </p:nvSpPr>
          <p:spPr>
            <a:xfrm>
              <a:off x="0" y="0"/>
              <a:ext cx="14413508" cy="604838"/>
            </a:xfrm>
            <a:custGeom>
              <a:rect b="b" l="l" r="r" t="t"/>
              <a:pathLst>
                <a:path extrusionOk="0" h="604838" w="14413508">
                  <a:moveTo>
                    <a:pt x="0" y="0"/>
                  </a:moveTo>
                  <a:lnTo>
                    <a:pt x="14413508" y="0"/>
                  </a:lnTo>
                  <a:lnTo>
                    <a:pt x="14413508" y="604838"/>
                  </a:lnTo>
                  <a:lnTo>
                    <a:pt x="0" y="604838"/>
                  </a:lnTo>
                  <a:close/>
                </a:path>
              </a:pathLst>
            </a:custGeom>
            <a:solidFill>
              <a:srgbClr val="000000">
                <a:alpha val="0"/>
              </a:srgbClr>
            </a:solidFill>
            <a:ln>
              <a:noFill/>
            </a:ln>
          </p:spPr>
        </p:sp>
        <p:sp>
          <p:nvSpPr>
            <p:cNvPr id="578" name="Google Shape;578;p25"/>
            <p:cNvSpPr txBox="1"/>
            <p:nvPr/>
          </p:nvSpPr>
          <p:spPr>
            <a:xfrm>
              <a:off x="0" y="-104775"/>
              <a:ext cx="14413508"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EBECEF"/>
                  </a:solidFill>
                  <a:latin typeface="Arimo"/>
                  <a:ea typeface="Arimo"/>
                  <a:cs typeface="Arimo"/>
                  <a:sym typeface="Arimo"/>
                </a:rPr>
                <a:t>Detection, Segmentation, Pose Estimation</a:t>
              </a:r>
              <a:endParaRPr/>
            </a:p>
          </p:txBody>
        </p:sp>
      </p:grpSp>
      <p:sp>
        <p:nvSpPr>
          <p:cNvPr id="579" name="Google Shape;579;p25"/>
          <p:cNvSpPr/>
          <p:nvPr/>
        </p:nvSpPr>
        <p:spPr>
          <a:xfrm>
            <a:off x="0" y="0"/>
            <a:ext cx="4487704" cy="10287000"/>
          </a:xfrm>
          <a:custGeom>
            <a:rect b="b" l="l" r="r" t="t"/>
            <a:pathLst>
              <a:path extrusionOk="0" h="10287000" w="4487704">
                <a:moveTo>
                  <a:pt x="0" y="0"/>
                </a:moveTo>
                <a:lnTo>
                  <a:pt x="4487704" y="0"/>
                </a:lnTo>
                <a:lnTo>
                  <a:pt x="4487704" y="10287000"/>
                </a:lnTo>
                <a:lnTo>
                  <a:pt x="0" y="10287000"/>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26"/>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A8AFCC"/>
          </a:solidFill>
          <a:ln>
            <a:noFill/>
          </a:ln>
        </p:spPr>
      </p:sp>
      <p:sp>
        <p:nvSpPr>
          <p:cNvPr id="585" name="Google Shape;585;p26"/>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80E26"/>
          </a:solidFill>
          <a:ln>
            <a:noFill/>
          </a:ln>
        </p:spPr>
      </p:sp>
      <p:sp>
        <p:nvSpPr>
          <p:cNvPr descr="preencoded.png" id="586" name="Google Shape;586;p26"/>
          <p:cNvSpPr/>
          <p:nvPr/>
        </p:nvSpPr>
        <p:spPr>
          <a:xfrm>
            <a:off x="0" y="0"/>
            <a:ext cx="6858000" cy="102870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3">
              <a:alphaModFix/>
            </a:blip>
            <a:stretch>
              <a:fillRect b="0" l="0" r="0" t="0"/>
            </a:stretch>
          </a:blipFill>
          <a:ln>
            <a:noFill/>
          </a:ln>
        </p:spPr>
      </p:sp>
      <p:grpSp>
        <p:nvGrpSpPr>
          <p:cNvPr id="587" name="Google Shape;587;p26"/>
          <p:cNvGrpSpPr/>
          <p:nvPr/>
        </p:nvGrpSpPr>
        <p:grpSpPr>
          <a:xfrm>
            <a:off x="7729686" y="664071"/>
            <a:ext cx="6266110" cy="1091095"/>
            <a:chOff x="0" y="-28575"/>
            <a:chExt cx="8354813" cy="1454794"/>
          </a:xfrm>
        </p:grpSpPr>
        <p:sp>
          <p:nvSpPr>
            <p:cNvPr id="588" name="Google Shape;588;p26"/>
            <p:cNvSpPr/>
            <p:nvPr/>
          </p:nvSpPr>
          <p:spPr>
            <a:xfrm>
              <a:off x="0" y="0"/>
              <a:ext cx="8354813" cy="1426219"/>
            </a:xfrm>
            <a:custGeom>
              <a:rect b="b" l="l" r="r" t="t"/>
              <a:pathLst>
                <a:path extrusionOk="0" h="1426219" w="8354813">
                  <a:moveTo>
                    <a:pt x="0" y="0"/>
                  </a:moveTo>
                  <a:lnTo>
                    <a:pt x="8354813" y="0"/>
                  </a:lnTo>
                  <a:lnTo>
                    <a:pt x="8354813" y="1426219"/>
                  </a:lnTo>
                  <a:lnTo>
                    <a:pt x="0" y="1426219"/>
                  </a:lnTo>
                  <a:close/>
                </a:path>
              </a:pathLst>
            </a:custGeom>
            <a:solidFill>
              <a:srgbClr val="000000">
                <a:alpha val="0"/>
              </a:srgbClr>
            </a:solidFill>
            <a:ln>
              <a:noFill/>
            </a:ln>
          </p:spPr>
        </p:sp>
        <p:sp>
          <p:nvSpPr>
            <p:cNvPr id="589" name="Google Shape;589;p26"/>
            <p:cNvSpPr txBox="1"/>
            <p:nvPr/>
          </p:nvSpPr>
          <p:spPr>
            <a:xfrm>
              <a:off x="0" y="-28575"/>
              <a:ext cx="8354813" cy="1454794"/>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None/>
              </a:pPr>
              <a:r>
                <a:rPr b="0" i="0" lang="en-US" sz="4875" u="none" cap="none" strike="noStrike">
                  <a:solidFill>
                    <a:srgbClr val="FFFFFF"/>
                  </a:solidFill>
                  <a:latin typeface="Fraunces"/>
                  <a:ea typeface="Fraunces"/>
                  <a:cs typeface="Fraunces"/>
                  <a:sym typeface="Fraunces"/>
                </a:rPr>
                <a:t>Huấn Luyện YOLOv8</a:t>
              </a:r>
              <a:endParaRPr/>
            </a:p>
          </p:txBody>
        </p:sp>
      </p:grpSp>
      <p:grpSp>
        <p:nvGrpSpPr>
          <p:cNvPr id="590" name="Google Shape;590;p26"/>
          <p:cNvGrpSpPr/>
          <p:nvPr/>
        </p:nvGrpSpPr>
        <p:grpSpPr>
          <a:xfrm>
            <a:off x="7717334" y="2017105"/>
            <a:ext cx="9686628" cy="469998"/>
            <a:chOff x="0" y="-95250"/>
            <a:chExt cx="12915503" cy="626665"/>
          </a:xfrm>
        </p:grpSpPr>
        <p:sp>
          <p:nvSpPr>
            <p:cNvPr id="591" name="Google Shape;591;p26"/>
            <p:cNvSpPr/>
            <p:nvPr/>
          </p:nvSpPr>
          <p:spPr>
            <a:xfrm>
              <a:off x="0" y="0"/>
              <a:ext cx="12915503" cy="531415"/>
            </a:xfrm>
            <a:custGeom>
              <a:rect b="b" l="l" r="r" t="t"/>
              <a:pathLst>
                <a:path extrusionOk="0" h="531415" w="12915503">
                  <a:moveTo>
                    <a:pt x="0" y="0"/>
                  </a:moveTo>
                  <a:lnTo>
                    <a:pt x="12915503" y="0"/>
                  </a:lnTo>
                  <a:lnTo>
                    <a:pt x="12915503" y="531415"/>
                  </a:lnTo>
                  <a:lnTo>
                    <a:pt x="0" y="531415"/>
                  </a:lnTo>
                  <a:close/>
                </a:path>
              </a:pathLst>
            </a:custGeom>
            <a:solidFill>
              <a:srgbClr val="000000">
                <a:alpha val="0"/>
              </a:srgbClr>
            </a:solidFill>
            <a:ln>
              <a:noFill/>
            </a:ln>
          </p:spPr>
        </p:sp>
        <p:sp>
          <p:nvSpPr>
            <p:cNvPr id="592" name="Google Shape;592;p26"/>
            <p:cNvSpPr txBox="1"/>
            <p:nvPr/>
          </p:nvSpPr>
          <p:spPr>
            <a:xfrm>
              <a:off x="0" y="-95250"/>
              <a:ext cx="12915503" cy="626665"/>
            </a:xfrm>
            <a:prstGeom prst="rect">
              <a:avLst/>
            </a:prstGeom>
            <a:noFill/>
            <a:ln>
              <a:noFill/>
            </a:ln>
          </p:spPr>
          <p:txBody>
            <a:bodyPr anchorCtr="0" anchor="t" bIns="0" lIns="0" spcFirstLastPara="1" rIns="0" wrap="square" tIns="0">
              <a:noAutofit/>
            </a:bodyPr>
            <a:lstStyle/>
            <a:p>
              <a:pPr indent="0" lvl="0" marL="0" marR="0" rtl="0" algn="l">
                <a:lnSpc>
                  <a:spcPct val="161331"/>
                </a:lnSpc>
                <a:spcBef>
                  <a:spcPts val="0"/>
                </a:spcBef>
                <a:spcAft>
                  <a:spcPts val="0"/>
                </a:spcAft>
                <a:buNone/>
              </a:pPr>
              <a:r>
                <a:rPr b="1" i="0" lang="en-US" sz="1937" u="none" cap="none" strike="noStrike">
                  <a:solidFill>
                    <a:srgbClr val="EBECEF"/>
                  </a:solidFill>
                  <a:latin typeface="Arimo"/>
                  <a:ea typeface="Arimo"/>
                  <a:cs typeface="Arimo"/>
                  <a:sym typeface="Arimo"/>
                </a:rPr>
                <a:t>Cách huấn luyện YOLOv8 trên dữ liệu riêng:</a:t>
              </a:r>
              <a:endParaRPr/>
            </a:p>
          </p:txBody>
        </p:sp>
      </p:grpSp>
      <p:sp>
        <p:nvSpPr>
          <p:cNvPr id="593" name="Google Shape;593;p26"/>
          <p:cNvSpPr/>
          <p:nvPr/>
        </p:nvSpPr>
        <p:spPr>
          <a:xfrm>
            <a:off x="7753610" y="3211003"/>
            <a:ext cx="9686545" cy="772097"/>
          </a:xfrm>
          <a:custGeom>
            <a:rect b="b" l="l" r="r" t="t"/>
            <a:pathLst>
              <a:path extrusionOk="0" h="1029462" w="12915392">
                <a:moveTo>
                  <a:pt x="0" y="139446"/>
                </a:moveTo>
                <a:cubicBezTo>
                  <a:pt x="0" y="62484"/>
                  <a:pt x="62484" y="0"/>
                  <a:pt x="139446" y="0"/>
                </a:cubicBezTo>
                <a:lnTo>
                  <a:pt x="12775946" y="0"/>
                </a:lnTo>
                <a:cubicBezTo>
                  <a:pt x="12853035" y="0"/>
                  <a:pt x="12915392" y="62484"/>
                  <a:pt x="12915392" y="139446"/>
                </a:cubicBezTo>
                <a:lnTo>
                  <a:pt x="12915392" y="890016"/>
                </a:lnTo>
                <a:cubicBezTo>
                  <a:pt x="12915392" y="967105"/>
                  <a:pt x="12852908" y="1029462"/>
                  <a:pt x="12775946" y="1029462"/>
                </a:cubicBezTo>
                <a:lnTo>
                  <a:pt x="139446" y="1029462"/>
                </a:lnTo>
                <a:cubicBezTo>
                  <a:pt x="62484" y="1029462"/>
                  <a:pt x="0" y="967105"/>
                  <a:pt x="0" y="890016"/>
                </a:cubicBezTo>
                <a:close/>
              </a:path>
            </a:pathLst>
          </a:cu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7741257" y="3211003"/>
            <a:ext cx="9711309" cy="772097"/>
          </a:xfrm>
          <a:custGeom>
            <a:rect b="b" l="l" r="r" t="t"/>
            <a:pathLst>
              <a:path extrusionOk="0" h="1029462" w="12948412">
                <a:moveTo>
                  <a:pt x="0" y="49784"/>
                </a:moveTo>
                <a:cubicBezTo>
                  <a:pt x="0" y="22352"/>
                  <a:pt x="22352" y="0"/>
                  <a:pt x="49784" y="0"/>
                </a:cubicBezTo>
                <a:lnTo>
                  <a:pt x="12898628" y="0"/>
                </a:lnTo>
                <a:cubicBezTo>
                  <a:pt x="12926187" y="0"/>
                  <a:pt x="12948412" y="22352"/>
                  <a:pt x="12948412" y="49784"/>
                </a:cubicBezTo>
                <a:lnTo>
                  <a:pt x="12948412" y="979678"/>
                </a:lnTo>
                <a:cubicBezTo>
                  <a:pt x="12948412" y="1007237"/>
                  <a:pt x="12926061" y="1029462"/>
                  <a:pt x="12898628" y="1029462"/>
                </a:cubicBezTo>
                <a:lnTo>
                  <a:pt x="49784" y="1029462"/>
                </a:lnTo>
                <a:cubicBezTo>
                  <a:pt x="22352" y="1029462"/>
                  <a:pt x="0" y="1007237"/>
                  <a:pt x="0" y="979678"/>
                </a:cubicBezTo>
                <a:close/>
              </a:path>
            </a:pathLst>
          </a:cu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26"/>
          <p:cNvGrpSpPr/>
          <p:nvPr/>
        </p:nvGrpSpPr>
        <p:grpSpPr>
          <a:xfrm>
            <a:off x="7990246" y="3304913"/>
            <a:ext cx="9213354" cy="491430"/>
            <a:chOff x="0" y="-123825"/>
            <a:chExt cx="12284472" cy="655240"/>
          </a:xfrm>
        </p:grpSpPr>
        <p:sp>
          <p:nvSpPr>
            <p:cNvPr id="596" name="Google Shape;596;p26"/>
            <p:cNvSpPr/>
            <p:nvPr/>
          </p:nvSpPr>
          <p:spPr>
            <a:xfrm>
              <a:off x="0" y="0"/>
              <a:ext cx="12284472" cy="531415"/>
            </a:xfrm>
            <a:custGeom>
              <a:rect b="b" l="l" r="r" t="t"/>
              <a:pathLst>
                <a:path extrusionOk="0" h="531415" w="12284472">
                  <a:moveTo>
                    <a:pt x="0" y="0"/>
                  </a:moveTo>
                  <a:lnTo>
                    <a:pt x="12284472" y="0"/>
                  </a:lnTo>
                  <a:lnTo>
                    <a:pt x="12284472" y="531415"/>
                  </a:lnTo>
                  <a:lnTo>
                    <a:pt x="0" y="531415"/>
                  </a:lnTo>
                  <a:close/>
                </a:path>
              </a:pathLst>
            </a:custGeom>
            <a:solidFill>
              <a:srgbClr val="000000">
                <a:alpha val="0"/>
              </a:srgbClr>
            </a:solidFill>
            <a:ln>
              <a:noFill/>
            </a:ln>
          </p:spPr>
        </p:sp>
        <p:sp>
          <p:nvSpPr>
            <p:cNvPr id="597" name="Google Shape;597;p26"/>
            <p:cNvSpPr txBox="1"/>
            <p:nvPr/>
          </p:nvSpPr>
          <p:spPr>
            <a:xfrm>
              <a:off x="0" y="-123825"/>
              <a:ext cx="12284472" cy="655240"/>
            </a:xfrm>
            <a:prstGeom prst="rect">
              <a:avLst/>
            </a:prstGeom>
            <a:noFill/>
            <a:ln>
              <a:noFill/>
            </a:ln>
          </p:spPr>
          <p:txBody>
            <a:bodyPr anchorCtr="0" anchor="t" bIns="0" lIns="0" spcFirstLastPara="1" rIns="0" wrap="square" tIns="0">
              <a:noAutofit/>
            </a:bodyPr>
            <a:lstStyle/>
            <a:p>
              <a:pPr indent="0" lvl="0" marL="0" marR="0" rtl="0" algn="l">
                <a:lnSpc>
                  <a:spcPct val="161331"/>
                </a:lnSpc>
                <a:spcBef>
                  <a:spcPts val="0"/>
                </a:spcBef>
                <a:spcAft>
                  <a:spcPts val="0"/>
                </a:spcAft>
                <a:buNone/>
              </a:pPr>
              <a:r>
                <a:rPr b="0" i="0" lang="en-US" sz="1937" u="none" cap="none" strike="noStrike">
                  <a:solidFill>
                    <a:srgbClr val="EBECEF"/>
                  </a:solidFill>
                  <a:latin typeface="Consolas"/>
                  <a:ea typeface="Consolas"/>
                  <a:cs typeface="Consolas"/>
                  <a:sym typeface="Consolas"/>
                </a:rPr>
                <a:t>pip install ultralytics</a:t>
              </a:r>
              <a:endParaRPr/>
            </a:p>
          </p:txBody>
        </p:sp>
      </p:grpSp>
      <p:sp>
        <p:nvSpPr>
          <p:cNvPr id="598" name="Google Shape;598;p26"/>
          <p:cNvSpPr/>
          <p:nvPr/>
        </p:nvSpPr>
        <p:spPr>
          <a:xfrm>
            <a:off x="7753610" y="4263218"/>
            <a:ext cx="9686545" cy="772097"/>
          </a:xfrm>
          <a:custGeom>
            <a:rect b="b" l="l" r="r" t="t"/>
            <a:pathLst>
              <a:path extrusionOk="0" h="1029462" w="12915392">
                <a:moveTo>
                  <a:pt x="0" y="139446"/>
                </a:moveTo>
                <a:cubicBezTo>
                  <a:pt x="0" y="62484"/>
                  <a:pt x="62484" y="0"/>
                  <a:pt x="139446" y="0"/>
                </a:cubicBezTo>
                <a:lnTo>
                  <a:pt x="12775946" y="0"/>
                </a:lnTo>
                <a:cubicBezTo>
                  <a:pt x="12853035" y="0"/>
                  <a:pt x="12915392" y="62484"/>
                  <a:pt x="12915392" y="139446"/>
                </a:cubicBezTo>
                <a:lnTo>
                  <a:pt x="12915392" y="890016"/>
                </a:lnTo>
                <a:cubicBezTo>
                  <a:pt x="12915392" y="967105"/>
                  <a:pt x="12852908" y="1029462"/>
                  <a:pt x="12775946" y="1029462"/>
                </a:cubicBezTo>
                <a:lnTo>
                  <a:pt x="139446" y="1029462"/>
                </a:lnTo>
                <a:cubicBezTo>
                  <a:pt x="62484" y="1029462"/>
                  <a:pt x="0" y="967105"/>
                  <a:pt x="0" y="890016"/>
                </a:cubicBezTo>
                <a:close/>
              </a:path>
            </a:pathLst>
          </a:cu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7741257" y="4263218"/>
            <a:ext cx="9711309" cy="772097"/>
          </a:xfrm>
          <a:custGeom>
            <a:rect b="b" l="l" r="r" t="t"/>
            <a:pathLst>
              <a:path extrusionOk="0" h="1029462" w="12948412">
                <a:moveTo>
                  <a:pt x="0" y="49784"/>
                </a:moveTo>
                <a:cubicBezTo>
                  <a:pt x="0" y="22352"/>
                  <a:pt x="22352" y="0"/>
                  <a:pt x="49784" y="0"/>
                </a:cubicBezTo>
                <a:lnTo>
                  <a:pt x="12898628" y="0"/>
                </a:lnTo>
                <a:cubicBezTo>
                  <a:pt x="12926187" y="0"/>
                  <a:pt x="12948412" y="22352"/>
                  <a:pt x="12948412" y="49784"/>
                </a:cubicBezTo>
                <a:lnTo>
                  <a:pt x="12948412" y="979678"/>
                </a:lnTo>
                <a:cubicBezTo>
                  <a:pt x="12948412" y="1007237"/>
                  <a:pt x="12926061" y="1029462"/>
                  <a:pt x="12898628" y="1029462"/>
                </a:cubicBezTo>
                <a:lnTo>
                  <a:pt x="49784" y="1029462"/>
                </a:lnTo>
                <a:cubicBezTo>
                  <a:pt x="22352" y="1029462"/>
                  <a:pt x="0" y="1007237"/>
                  <a:pt x="0" y="979678"/>
                </a:cubicBezTo>
                <a:close/>
              </a:path>
            </a:pathLst>
          </a:cu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26"/>
          <p:cNvGrpSpPr/>
          <p:nvPr/>
        </p:nvGrpSpPr>
        <p:grpSpPr>
          <a:xfrm>
            <a:off x="7990246" y="4357128"/>
            <a:ext cx="9213354" cy="491430"/>
            <a:chOff x="0" y="-123825"/>
            <a:chExt cx="12284472" cy="655240"/>
          </a:xfrm>
        </p:grpSpPr>
        <p:sp>
          <p:nvSpPr>
            <p:cNvPr id="601" name="Google Shape;601;p26"/>
            <p:cNvSpPr/>
            <p:nvPr/>
          </p:nvSpPr>
          <p:spPr>
            <a:xfrm>
              <a:off x="0" y="0"/>
              <a:ext cx="12284472" cy="531415"/>
            </a:xfrm>
            <a:custGeom>
              <a:rect b="b" l="l" r="r" t="t"/>
              <a:pathLst>
                <a:path extrusionOk="0" h="531415" w="12284472">
                  <a:moveTo>
                    <a:pt x="0" y="0"/>
                  </a:moveTo>
                  <a:lnTo>
                    <a:pt x="12284472" y="0"/>
                  </a:lnTo>
                  <a:lnTo>
                    <a:pt x="12284472" y="531415"/>
                  </a:lnTo>
                  <a:lnTo>
                    <a:pt x="0" y="531415"/>
                  </a:lnTo>
                  <a:close/>
                </a:path>
              </a:pathLst>
            </a:custGeom>
            <a:solidFill>
              <a:srgbClr val="000000">
                <a:alpha val="0"/>
              </a:srgbClr>
            </a:solidFill>
            <a:ln>
              <a:noFill/>
            </a:ln>
          </p:spPr>
        </p:sp>
        <p:sp>
          <p:nvSpPr>
            <p:cNvPr id="602" name="Google Shape;602;p26"/>
            <p:cNvSpPr txBox="1"/>
            <p:nvPr/>
          </p:nvSpPr>
          <p:spPr>
            <a:xfrm>
              <a:off x="0" y="-123825"/>
              <a:ext cx="12284472" cy="655240"/>
            </a:xfrm>
            <a:prstGeom prst="rect">
              <a:avLst/>
            </a:prstGeom>
            <a:noFill/>
            <a:ln>
              <a:noFill/>
            </a:ln>
          </p:spPr>
          <p:txBody>
            <a:bodyPr anchorCtr="0" anchor="t" bIns="0" lIns="0" spcFirstLastPara="1" rIns="0" wrap="square" tIns="0">
              <a:noAutofit/>
            </a:bodyPr>
            <a:lstStyle/>
            <a:p>
              <a:pPr indent="0" lvl="0" marL="0" marR="0" rtl="0" algn="l">
                <a:lnSpc>
                  <a:spcPct val="161331"/>
                </a:lnSpc>
                <a:spcBef>
                  <a:spcPts val="0"/>
                </a:spcBef>
                <a:spcAft>
                  <a:spcPts val="0"/>
                </a:spcAft>
                <a:buNone/>
              </a:pPr>
              <a:r>
                <a:rPr b="0" i="0" lang="en-US" sz="1937" u="none" cap="none" strike="noStrike">
                  <a:solidFill>
                    <a:srgbClr val="EBECEF"/>
                  </a:solidFill>
                  <a:latin typeface="Consolas"/>
                  <a:ea typeface="Consolas"/>
                  <a:cs typeface="Consolas"/>
                  <a:sym typeface="Consolas"/>
                </a:rPr>
                <a:t>from ultralytics import YOLO</a:t>
              </a:r>
              <a:endParaRPr/>
            </a:p>
          </p:txBody>
        </p:sp>
      </p:grpSp>
      <p:sp>
        <p:nvSpPr>
          <p:cNvPr id="603" name="Google Shape;603;p26"/>
          <p:cNvSpPr/>
          <p:nvPr/>
        </p:nvSpPr>
        <p:spPr>
          <a:xfrm>
            <a:off x="7753610" y="5315432"/>
            <a:ext cx="9686545" cy="772097"/>
          </a:xfrm>
          <a:custGeom>
            <a:rect b="b" l="l" r="r" t="t"/>
            <a:pathLst>
              <a:path extrusionOk="0" h="1029462" w="12915392">
                <a:moveTo>
                  <a:pt x="0" y="139446"/>
                </a:moveTo>
                <a:cubicBezTo>
                  <a:pt x="0" y="62484"/>
                  <a:pt x="62484" y="0"/>
                  <a:pt x="139446" y="0"/>
                </a:cubicBezTo>
                <a:lnTo>
                  <a:pt x="12775946" y="0"/>
                </a:lnTo>
                <a:cubicBezTo>
                  <a:pt x="12853035" y="0"/>
                  <a:pt x="12915392" y="62484"/>
                  <a:pt x="12915392" y="139446"/>
                </a:cubicBezTo>
                <a:lnTo>
                  <a:pt x="12915392" y="890016"/>
                </a:lnTo>
                <a:cubicBezTo>
                  <a:pt x="12915392" y="967105"/>
                  <a:pt x="12852908" y="1029462"/>
                  <a:pt x="12775946" y="1029462"/>
                </a:cubicBezTo>
                <a:lnTo>
                  <a:pt x="139446" y="1029462"/>
                </a:lnTo>
                <a:cubicBezTo>
                  <a:pt x="62484" y="1029462"/>
                  <a:pt x="0" y="967105"/>
                  <a:pt x="0" y="890016"/>
                </a:cubicBezTo>
                <a:close/>
              </a:path>
            </a:pathLst>
          </a:cu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7741257" y="5315432"/>
            <a:ext cx="9711309" cy="772097"/>
          </a:xfrm>
          <a:custGeom>
            <a:rect b="b" l="l" r="r" t="t"/>
            <a:pathLst>
              <a:path extrusionOk="0" h="1029462" w="12948412">
                <a:moveTo>
                  <a:pt x="0" y="49784"/>
                </a:moveTo>
                <a:cubicBezTo>
                  <a:pt x="0" y="22352"/>
                  <a:pt x="22352" y="0"/>
                  <a:pt x="49784" y="0"/>
                </a:cubicBezTo>
                <a:lnTo>
                  <a:pt x="12898628" y="0"/>
                </a:lnTo>
                <a:cubicBezTo>
                  <a:pt x="12926187" y="0"/>
                  <a:pt x="12948412" y="22352"/>
                  <a:pt x="12948412" y="49784"/>
                </a:cubicBezTo>
                <a:lnTo>
                  <a:pt x="12948412" y="979678"/>
                </a:lnTo>
                <a:cubicBezTo>
                  <a:pt x="12948412" y="1007237"/>
                  <a:pt x="12926061" y="1029462"/>
                  <a:pt x="12898628" y="1029462"/>
                </a:cubicBezTo>
                <a:lnTo>
                  <a:pt x="49784" y="1029462"/>
                </a:lnTo>
                <a:cubicBezTo>
                  <a:pt x="22352" y="1029462"/>
                  <a:pt x="0" y="1007237"/>
                  <a:pt x="0" y="979678"/>
                </a:cubicBezTo>
                <a:close/>
              </a:path>
            </a:pathLst>
          </a:cu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26"/>
          <p:cNvGrpSpPr/>
          <p:nvPr/>
        </p:nvGrpSpPr>
        <p:grpSpPr>
          <a:xfrm>
            <a:off x="7990246" y="5409343"/>
            <a:ext cx="9213354" cy="491430"/>
            <a:chOff x="0" y="-123825"/>
            <a:chExt cx="12284472" cy="655240"/>
          </a:xfrm>
        </p:grpSpPr>
        <p:sp>
          <p:nvSpPr>
            <p:cNvPr id="606" name="Google Shape;606;p26"/>
            <p:cNvSpPr/>
            <p:nvPr/>
          </p:nvSpPr>
          <p:spPr>
            <a:xfrm>
              <a:off x="0" y="0"/>
              <a:ext cx="12284472" cy="531415"/>
            </a:xfrm>
            <a:custGeom>
              <a:rect b="b" l="l" r="r" t="t"/>
              <a:pathLst>
                <a:path extrusionOk="0" h="531415" w="12284472">
                  <a:moveTo>
                    <a:pt x="0" y="0"/>
                  </a:moveTo>
                  <a:lnTo>
                    <a:pt x="12284472" y="0"/>
                  </a:lnTo>
                  <a:lnTo>
                    <a:pt x="12284472" y="531415"/>
                  </a:lnTo>
                  <a:lnTo>
                    <a:pt x="0" y="531415"/>
                  </a:lnTo>
                  <a:close/>
                </a:path>
              </a:pathLst>
            </a:custGeom>
            <a:solidFill>
              <a:srgbClr val="000000">
                <a:alpha val="0"/>
              </a:srgbClr>
            </a:solidFill>
            <a:ln>
              <a:noFill/>
            </a:ln>
          </p:spPr>
        </p:sp>
        <p:sp>
          <p:nvSpPr>
            <p:cNvPr id="607" name="Google Shape;607;p26"/>
            <p:cNvSpPr txBox="1"/>
            <p:nvPr/>
          </p:nvSpPr>
          <p:spPr>
            <a:xfrm>
              <a:off x="0" y="-123825"/>
              <a:ext cx="12284472" cy="655240"/>
            </a:xfrm>
            <a:prstGeom prst="rect">
              <a:avLst/>
            </a:prstGeom>
            <a:noFill/>
            <a:ln>
              <a:noFill/>
            </a:ln>
          </p:spPr>
          <p:txBody>
            <a:bodyPr anchorCtr="0" anchor="t" bIns="0" lIns="0" spcFirstLastPara="1" rIns="0" wrap="square" tIns="0">
              <a:noAutofit/>
            </a:bodyPr>
            <a:lstStyle/>
            <a:p>
              <a:pPr indent="0" lvl="0" marL="0" marR="0" rtl="0" algn="l">
                <a:lnSpc>
                  <a:spcPct val="161331"/>
                </a:lnSpc>
                <a:spcBef>
                  <a:spcPts val="0"/>
                </a:spcBef>
                <a:spcAft>
                  <a:spcPts val="0"/>
                </a:spcAft>
                <a:buNone/>
              </a:pPr>
              <a:r>
                <a:rPr b="0" i="0" lang="en-US" sz="1937" u="none" cap="none" strike="noStrike">
                  <a:solidFill>
                    <a:srgbClr val="EBECEF"/>
                  </a:solidFill>
                  <a:latin typeface="Consolas"/>
                  <a:ea typeface="Consolas"/>
                  <a:cs typeface="Consolas"/>
                  <a:sym typeface="Consolas"/>
                </a:rPr>
                <a:t>model = YOLO("yolov8n.pt")</a:t>
              </a:r>
              <a:endParaRPr/>
            </a:p>
          </p:txBody>
        </p:sp>
      </p:grpSp>
      <p:sp>
        <p:nvSpPr>
          <p:cNvPr id="608" name="Google Shape;608;p26"/>
          <p:cNvSpPr/>
          <p:nvPr/>
        </p:nvSpPr>
        <p:spPr>
          <a:xfrm>
            <a:off x="7729686" y="7462872"/>
            <a:ext cx="9686545" cy="772097"/>
          </a:xfrm>
          <a:custGeom>
            <a:rect b="b" l="l" r="r" t="t"/>
            <a:pathLst>
              <a:path extrusionOk="0" h="1029462" w="12915392">
                <a:moveTo>
                  <a:pt x="0" y="139446"/>
                </a:moveTo>
                <a:cubicBezTo>
                  <a:pt x="0" y="62484"/>
                  <a:pt x="62484" y="0"/>
                  <a:pt x="139446" y="0"/>
                </a:cubicBezTo>
                <a:lnTo>
                  <a:pt x="12775946" y="0"/>
                </a:lnTo>
                <a:cubicBezTo>
                  <a:pt x="12853035" y="0"/>
                  <a:pt x="12915392" y="62484"/>
                  <a:pt x="12915392" y="139446"/>
                </a:cubicBezTo>
                <a:lnTo>
                  <a:pt x="12915392" y="890016"/>
                </a:lnTo>
                <a:cubicBezTo>
                  <a:pt x="12915392" y="967105"/>
                  <a:pt x="12852908" y="1029462"/>
                  <a:pt x="12775946" y="1029462"/>
                </a:cubicBezTo>
                <a:lnTo>
                  <a:pt x="139446" y="1029462"/>
                </a:lnTo>
                <a:cubicBezTo>
                  <a:pt x="62484" y="1029462"/>
                  <a:pt x="0" y="967105"/>
                  <a:pt x="0" y="890016"/>
                </a:cubicBezTo>
                <a:close/>
              </a:path>
            </a:pathLst>
          </a:cu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a:off x="7717334" y="7462872"/>
            <a:ext cx="9711309" cy="772097"/>
          </a:xfrm>
          <a:custGeom>
            <a:rect b="b" l="l" r="r" t="t"/>
            <a:pathLst>
              <a:path extrusionOk="0" h="1029462" w="12948412">
                <a:moveTo>
                  <a:pt x="0" y="49784"/>
                </a:moveTo>
                <a:cubicBezTo>
                  <a:pt x="0" y="22352"/>
                  <a:pt x="22352" y="0"/>
                  <a:pt x="49784" y="0"/>
                </a:cubicBezTo>
                <a:lnTo>
                  <a:pt x="12898628" y="0"/>
                </a:lnTo>
                <a:cubicBezTo>
                  <a:pt x="12926187" y="0"/>
                  <a:pt x="12948412" y="22352"/>
                  <a:pt x="12948412" y="49784"/>
                </a:cubicBezTo>
                <a:lnTo>
                  <a:pt x="12948412" y="979678"/>
                </a:lnTo>
                <a:cubicBezTo>
                  <a:pt x="12948412" y="1007237"/>
                  <a:pt x="12926061" y="1029462"/>
                  <a:pt x="12898628" y="1029462"/>
                </a:cubicBezTo>
                <a:lnTo>
                  <a:pt x="49784" y="1029462"/>
                </a:lnTo>
                <a:cubicBezTo>
                  <a:pt x="22352" y="1029462"/>
                  <a:pt x="0" y="1007237"/>
                  <a:pt x="0" y="979678"/>
                </a:cubicBezTo>
                <a:close/>
              </a:path>
            </a:pathLst>
          </a:cu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6"/>
          <p:cNvGrpSpPr/>
          <p:nvPr/>
        </p:nvGrpSpPr>
        <p:grpSpPr>
          <a:xfrm>
            <a:off x="7966322" y="7556781"/>
            <a:ext cx="9213354" cy="491430"/>
            <a:chOff x="0" y="-123825"/>
            <a:chExt cx="12284472" cy="655240"/>
          </a:xfrm>
        </p:grpSpPr>
        <p:sp>
          <p:nvSpPr>
            <p:cNvPr id="611" name="Google Shape;611;p26"/>
            <p:cNvSpPr/>
            <p:nvPr/>
          </p:nvSpPr>
          <p:spPr>
            <a:xfrm>
              <a:off x="0" y="0"/>
              <a:ext cx="12284472" cy="531415"/>
            </a:xfrm>
            <a:custGeom>
              <a:rect b="b" l="l" r="r" t="t"/>
              <a:pathLst>
                <a:path extrusionOk="0" h="531415" w="12284472">
                  <a:moveTo>
                    <a:pt x="0" y="0"/>
                  </a:moveTo>
                  <a:lnTo>
                    <a:pt x="12284472" y="0"/>
                  </a:lnTo>
                  <a:lnTo>
                    <a:pt x="12284472" y="531415"/>
                  </a:lnTo>
                  <a:lnTo>
                    <a:pt x="0" y="531415"/>
                  </a:lnTo>
                  <a:close/>
                </a:path>
              </a:pathLst>
            </a:custGeom>
            <a:solidFill>
              <a:srgbClr val="000000">
                <a:alpha val="0"/>
              </a:srgbClr>
            </a:solidFill>
            <a:ln>
              <a:noFill/>
            </a:ln>
          </p:spPr>
        </p:sp>
        <p:sp>
          <p:nvSpPr>
            <p:cNvPr id="612" name="Google Shape;612;p26"/>
            <p:cNvSpPr txBox="1"/>
            <p:nvPr/>
          </p:nvSpPr>
          <p:spPr>
            <a:xfrm>
              <a:off x="0" y="-123825"/>
              <a:ext cx="12284472" cy="655240"/>
            </a:xfrm>
            <a:prstGeom prst="rect">
              <a:avLst/>
            </a:prstGeom>
            <a:noFill/>
            <a:ln>
              <a:noFill/>
            </a:ln>
          </p:spPr>
          <p:txBody>
            <a:bodyPr anchorCtr="0" anchor="t" bIns="0" lIns="0" spcFirstLastPara="1" rIns="0" wrap="square" tIns="0">
              <a:noAutofit/>
            </a:bodyPr>
            <a:lstStyle/>
            <a:p>
              <a:pPr indent="0" lvl="0" marL="0" marR="0" rtl="0" algn="l">
                <a:lnSpc>
                  <a:spcPct val="161331"/>
                </a:lnSpc>
                <a:spcBef>
                  <a:spcPts val="0"/>
                </a:spcBef>
                <a:spcAft>
                  <a:spcPts val="0"/>
                </a:spcAft>
                <a:buNone/>
              </a:pPr>
              <a:r>
                <a:rPr b="0" i="0" lang="en-US" sz="1937" u="none" cap="none" strike="noStrike">
                  <a:solidFill>
                    <a:srgbClr val="EBECEF"/>
                  </a:solidFill>
                  <a:latin typeface="Consolas"/>
                  <a:ea typeface="Consolas"/>
                  <a:cs typeface="Consolas"/>
                  <a:sym typeface="Consolas"/>
                </a:rPr>
                <a:t>results = model("image.jpg")</a:t>
              </a:r>
              <a:endParaRPr/>
            </a:p>
          </p:txBody>
        </p:sp>
      </p:grpSp>
      <p:sp>
        <p:nvSpPr>
          <p:cNvPr id="613" name="Google Shape;613;p26"/>
          <p:cNvSpPr/>
          <p:nvPr/>
        </p:nvSpPr>
        <p:spPr>
          <a:xfrm>
            <a:off x="7729686" y="8515087"/>
            <a:ext cx="9686545" cy="772097"/>
          </a:xfrm>
          <a:custGeom>
            <a:rect b="b" l="l" r="r" t="t"/>
            <a:pathLst>
              <a:path extrusionOk="0" h="1029462" w="12915392">
                <a:moveTo>
                  <a:pt x="0" y="139446"/>
                </a:moveTo>
                <a:cubicBezTo>
                  <a:pt x="0" y="62484"/>
                  <a:pt x="62484" y="0"/>
                  <a:pt x="139446" y="0"/>
                </a:cubicBezTo>
                <a:lnTo>
                  <a:pt x="12775946" y="0"/>
                </a:lnTo>
                <a:cubicBezTo>
                  <a:pt x="12853035" y="0"/>
                  <a:pt x="12915392" y="62484"/>
                  <a:pt x="12915392" y="139446"/>
                </a:cubicBezTo>
                <a:lnTo>
                  <a:pt x="12915392" y="890016"/>
                </a:lnTo>
                <a:cubicBezTo>
                  <a:pt x="12915392" y="967105"/>
                  <a:pt x="12852908" y="1029462"/>
                  <a:pt x="12775946" y="1029462"/>
                </a:cubicBezTo>
                <a:lnTo>
                  <a:pt x="139446" y="1029462"/>
                </a:lnTo>
                <a:cubicBezTo>
                  <a:pt x="62484" y="1029462"/>
                  <a:pt x="0" y="967105"/>
                  <a:pt x="0" y="890016"/>
                </a:cubicBezTo>
                <a:close/>
              </a:path>
            </a:pathLst>
          </a:cu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6"/>
          <p:cNvSpPr/>
          <p:nvPr/>
        </p:nvSpPr>
        <p:spPr>
          <a:xfrm>
            <a:off x="7717334" y="8515087"/>
            <a:ext cx="9711309" cy="772097"/>
          </a:xfrm>
          <a:custGeom>
            <a:rect b="b" l="l" r="r" t="t"/>
            <a:pathLst>
              <a:path extrusionOk="0" h="1029462" w="12948412">
                <a:moveTo>
                  <a:pt x="0" y="49784"/>
                </a:moveTo>
                <a:cubicBezTo>
                  <a:pt x="0" y="22352"/>
                  <a:pt x="22352" y="0"/>
                  <a:pt x="49784" y="0"/>
                </a:cubicBezTo>
                <a:lnTo>
                  <a:pt x="12898628" y="0"/>
                </a:lnTo>
                <a:cubicBezTo>
                  <a:pt x="12926187" y="0"/>
                  <a:pt x="12948412" y="22352"/>
                  <a:pt x="12948412" y="49784"/>
                </a:cubicBezTo>
                <a:lnTo>
                  <a:pt x="12948412" y="979678"/>
                </a:lnTo>
                <a:cubicBezTo>
                  <a:pt x="12948412" y="1007237"/>
                  <a:pt x="12926061" y="1029462"/>
                  <a:pt x="12898628" y="1029462"/>
                </a:cubicBezTo>
                <a:lnTo>
                  <a:pt x="49784" y="1029462"/>
                </a:lnTo>
                <a:cubicBezTo>
                  <a:pt x="22352" y="1029462"/>
                  <a:pt x="0" y="1007237"/>
                  <a:pt x="0" y="979678"/>
                </a:cubicBezTo>
                <a:close/>
              </a:path>
            </a:pathLst>
          </a:cu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26"/>
          <p:cNvGrpSpPr/>
          <p:nvPr/>
        </p:nvGrpSpPr>
        <p:grpSpPr>
          <a:xfrm>
            <a:off x="7966322" y="8608996"/>
            <a:ext cx="9213354" cy="491430"/>
            <a:chOff x="0" y="-123825"/>
            <a:chExt cx="12284472" cy="655240"/>
          </a:xfrm>
        </p:grpSpPr>
        <p:sp>
          <p:nvSpPr>
            <p:cNvPr id="616" name="Google Shape;616;p26"/>
            <p:cNvSpPr/>
            <p:nvPr/>
          </p:nvSpPr>
          <p:spPr>
            <a:xfrm>
              <a:off x="0" y="0"/>
              <a:ext cx="12284472" cy="531415"/>
            </a:xfrm>
            <a:custGeom>
              <a:rect b="b" l="l" r="r" t="t"/>
              <a:pathLst>
                <a:path extrusionOk="0" h="531415" w="12284472">
                  <a:moveTo>
                    <a:pt x="0" y="0"/>
                  </a:moveTo>
                  <a:lnTo>
                    <a:pt x="12284472" y="0"/>
                  </a:lnTo>
                  <a:lnTo>
                    <a:pt x="12284472" y="531415"/>
                  </a:lnTo>
                  <a:lnTo>
                    <a:pt x="0" y="531415"/>
                  </a:lnTo>
                  <a:close/>
                </a:path>
              </a:pathLst>
            </a:custGeom>
            <a:solidFill>
              <a:srgbClr val="000000">
                <a:alpha val="0"/>
              </a:srgbClr>
            </a:solidFill>
            <a:ln>
              <a:noFill/>
            </a:ln>
          </p:spPr>
        </p:sp>
        <p:sp>
          <p:nvSpPr>
            <p:cNvPr id="617" name="Google Shape;617;p26"/>
            <p:cNvSpPr txBox="1"/>
            <p:nvPr/>
          </p:nvSpPr>
          <p:spPr>
            <a:xfrm>
              <a:off x="0" y="-123825"/>
              <a:ext cx="12284472" cy="655240"/>
            </a:xfrm>
            <a:prstGeom prst="rect">
              <a:avLst/>
            </a:prstGeom>
            <a:noFill/>
            <a:ln>
              <a:noFill/>
            </a:ln>
          </p:spPr>
          <p:txBody>
            <a:bodyPr anchorCtr="0" anchor="t" bIns="0" lIns="0" spcFirstLastPara="1" rIns="0" wrap="square" tIns="0">
              <a:noAutofit/>
            </a:bodyPr>
            <a:lstStyle/>
            <a:p>
              <a:pPr indent="0" lvl="0" marL="0" marR="0" rtl="0" algn="l">
                <a:lnSpc>
                  <a:spcPct val="161331"/>
                </a:lnSpc>
                <a:spcBef>
                  <a:spcPts val="0"/>
                </a:spcBef>
                <a:spcAft>
                  <a:spcPts val="0"/>
                </a:spcAft>
                <a:buNone/>
              </a:pPr>
              <a:r>
                <a:rPr b="0" i="0" lang="en-US" sz="1937" u="none" cap="none" strike="noStrike">
                  <a:solidFill>
                    <a:srgbClr val="EBECEF"/>
                  </a:solidFill>
                  <a:latin typeface="Consolas"/>
                  <a:ea typeface="Consolas"/>
                  <a:cs typeface="Consolas"/>
                  <a:sym typeface="Consolas"/>
                </a:rPr>
                <a:t>results.show()</a:t>
              </a:r>
              <a:endParaRPr/>
            </a:p>
          </p:txBody>
        </p:sp>
      </p:grpSp>
      <p:sp>
        <p:nvSpPr>
          <p:cNvPr id="618" name="Google Shape;618;p26"/>
          <p:cNvSpPr/>
          <p:nvPr/>
        </p:nvSpPr>
        <p:spPr>
          <a:xfrm>
            <a:off x="7728905" y="6354997"/>
            <a:ext cx="9711309" cy="772097"/>
          </a:xfrm>
          <a:custGeom>
            <a:rect b="b" l="l" r="r" t="t"/>
            <a:pathLst>
              <a:path extrusionOk="0" h="1029462" w="12948412">
                <a:moveTo>
                  <a:pt x="0" y="49784"/>
                </a:moveTo>
                <a:cubicBezTo>
                  <a:pt x="0" y="22352"/>
                  <a:pt x="22352" y="0"/>
                  <a:pt x="49784" y="0"/>
                </a:cubicBezTo>
                <a:lnTo>
                  <a:pt x="12898628" y="0"/>
                </a:lnTo>
                <a:cubicBezTo>
                  <a:pt x="12926187" y="0"/>
                  <a:pt x="12948412" y="22352"/>
                  <a:pt x="12948412" y="49784"/>
                </a:cubicBezTo>
                <a:lnTo>
                  <a:pt x="12948412" y="979678"/>
                </a:lnTo>
                <a:cubicBezTo>
                  <a:pt x="12948412" y="1007237"/>
                  <a:pt x="12926061" y="1029462"/>
                  <a:pt x="12898628" y="1029462"/>
                </a:cubicBezTo>
                <a:lnTo>
                  <a:pt x="49784" y="1029462"/>
                </a:lnTo>
                <a:cubicBezTo>
                  <a:pt x="22352" y="1029462"/>
                  <a:pt x="0" y="1007237"/>
                  <a:pt x="0" y="979678"/>
                </a:cubicBezTo>
                <a:close/>
              </a:path>
            </a:pathLst>
          </a:custGeom>
          <a:solidFill>
            <a:srgbClr val="181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26"/>
          <p:cNvGrpSpPr/>
          <p:nvPr/>
        </p:nvGrpSpPr>
        <p:grpSpPr>
          <a:xfrm>
            <a:off x="7990247" y="6458850"/>
            <a:ext cx="9213354" cy="471544"/>
            <a:chOff x="0" y="-123825"/>
            <a:chExt cx="12284472" cy="628725"/>
          </a:xfrm>
        </p:grpSpPr>
        <p:sp>
          <p:nvSpPr>
            <p:cNvPr id="620" name="Google Shape;620;p26"/>
            <p:cNvSpPr/>
            <p:nvPr/>
          </p:nvSpPr>
          <p:spPr>
            <a:xfrm>
              <a:off x="0" y="0"/>
              <a:ext cx="12284472" cy="504900"/>
            </a:xfrm>
            <a:custGeom>
              <a:rect b="b" l="l" r="r" t="t"/>
              <a:pathLst>
                <a:path extrusionOk="0" h="504900" w="12284472">
                  <a:moveTo>
                    <a:pt x="0" y="0"/>
                  </a:moveTo>
                  <a:lnTo>
                    <a:pt x="12284472" y="0"/>
                  </a:lnTo>
                  <a:lnTo>
                    <a:pt x="12284472" y="504900"/>
                  </a:lnTo>
                  <a:lnTo>
                    <a:pt x="0" y="504900"/>
                  </a:lnTo>
                  <a:close/>
                </a:path>
              </a:pathLst>
            </a:custGeom>
            <a:solidFill>
              <a:srgbClr val="000000">
                <a:alpha val="0"/>
              </a:srgbClr>
            </a:solidFill>
            <a:ln>
              <a:noFill/>
            </a:ln>
          </p:spPr>
        </p:sp>
        <p:sp>
          <p:nvSpPr>
            <p:cNvPr id="621" name="Google Shape;621;p26"/>
            <p:cNvSpPr txBox="1"/>
            <p:nvPr/>
          </p:nvSpPr>
          <p:spPr>
            <a:xfrm>
              <a:off x="0" y="-123825"/>
              <a:ext cx="12284472" cy="628725"/>
            </a:xfrm>
            <a:prstGeom prst="rect">
              <a:avLst/>
            </a:prstGeom>
            <a:noFill/>
            <a:ln>
              <a:noFill/>
            </a:ln>
          </p:spPr>
          <p:txBody>
            <a:bodyPr anchorCtr="0" anchor="t" bIns="0" lIns="0" spcFirstLastPara="1" rIns="0" wrap="square" tIns="0">
              <a:noAutofit/>
            </a:bodyPr>
            <a:lstStyle/>
            <a:p>
              <a:pPr indent="0" lvl="0" marL="0" marR="0" rtl="0" algn="l">
                <a:lnSpc>
                  <a:spcPct val="161331"/>
                </a:lnSpc>
                <a:spcBef>
                  <a:spcPts val="0"/>
                </a:spcBef>
                <a:spcAft>
                  <a:spcPts val="0"/>
                </a:spcAft>
                <a:buNone/>
              </a:pPr>
              <a:r>
                <a:rPr b="0" i="0" lang="en-US" sz="1937" u="none" cap="none" strike="noStrike">
                  <a:solidFill>
                    <a:srgbClr val="EBECEF"/>
                  </a:solidFill>
                  <a:latin typeface="Consolas"/>
                  <a:ea typeface="Consolas"/>
                  <a:cs typeface="Consolas"/>
                  <a:sym typeface="Consolas"/>
                </a:rPr>
                <a:t>model.train(data="data.yaml", epochs=100)</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27"/>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A8AFCC"/>
          </a:solidFill>
          <a:ln>
            <a:noFill/>
          </a:ln>
        </p:spPr>
      </p:sp>
      <p:sp>
        <p:nvSpPr>
          <p:cNvPr id="627" name="Google Shape;627;p27"/>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80E26"/>
          </a:solidFill>
          <a:ln>
            <a:noFill/>
          </a:ln>
        </p:spPr>
      </p:sp>
      <p:sp>
        <p:nvSpPr>
          <p:cNvPr descr="preencoded.png" id="628" name="Google Shape;628;p27">
            <a:hlinkClick r:id="rId3"/>
          </p:cNvPr>
          <p:cNvSpPr/>
          <p:nvPr/>
        </p:nvSpPr>
        <p:spPr>
          <a:xfrm>
            <a:off x="16049019" y="9686925"/>
            <a:ext cx="2153256" cy="514350"/>
          </a:xfrm>
          <a:custGeom>
            <a:rect b="b" l="l" r="r" t="t"/>
            <a:pathLst>
              <a:path extrusionOk="0" h="514350" w="2153256">
                <a:moveTo>
                  <a:pt x="0" y="0"/>
                </a:moveTo>
                <a:lnTo>
                  <a:pt x="2153256" y="0"/>
                </a:lnTo>
                <a:lnTo>
                  <a:pt x="2153256" y="514350"/>
                </a:lnTo>
                <a:lnTo>
                  <a:pt x="0" y="514350"/>
                </a:lnTo>
                <a:lnTo>
                  <a:pt x="0" y="0"/>
                </a:lnTo>
                <a:close/>
              </a:path>
            </a:pathLst>
          </a:custGeom>
          <a:blipFill rotWithShape="1">
            <a:blip r:embed="rId4">
              <a:alphaModFix/>
            </a:blip>
            <a:stretch>
              <a:fillRect b="0" l="0" r="0" t="0"/>
            </a:stretch>
          </a:blipFill>
          <a:ln>
            <a:noFill/>
          </a:ln>
        </p:spPr>
      </p:sp>
      <p:sp>
        <p:nvSpPr>
          <p:cNvPr descr="preencoded.png" id="629" name="Google Shape;629;p27"/>
          <p:cNvSpPr/>
          <p:nvPr/>
        </p:nvSpPr>
        <p:spPr>
          <a:xfrm>
            <a:off x="11430000" y="0"/>
            <a:ext cx="6858000" cy="102870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5">
              <a:alphaModFix/>
            </a:blip>
            <a:stretch>
              <a:fillRect b="0" l="0" r="0" t="0"/>
            </a:stretch>
          </a:blipFill>
          <a:ln>
            <a:noFill/>
          </a:ln>
        </p:spPr>
      </p:sp>
      <p:grpSp>
        <p:nvGrpSpPr>
          <p:cNvPr id="630" name="Google Shape;630;p27"/>
          <p:cNvGrpSpPr/>
          <p:nvPr/>
        </p:nvGrpSpPr>
        <p:grpSpPr>
          <a:xfrm>
            <a:off x="992237" y="2870149"/>
            <a:ext cx="7088238" cy="1192455"/>
            <a:chOff x="0" y="-19050"/>
            <a:chExt cx="9450984" cy="1589939"/>
          </a:xfrm>
        </p:grpSpPr>
        <p:sp>
          <p:nvSpPr>
            <p:cNvPr id="631" name="Google Shape;631;p27"/>
            <p:cNvSpPr/>
            <p:nvPr/>
          </p:nvSpPr>
          <p:spPr>
            <a:xfrm>
              <a:off x="0" y="0"/>
              <a:ext cx="9450984" cy="1570889"/>
            </a:xfrm>
            <a:custGeom>
              <a:rect b="b" l="l" r="r" t="t"/>
              <a:pathLst>
                <a:path extrusionOk="0" h="1570889" w="9450984">
                  <a:moveTo>
                    <a:pt x="0" y="0"/>
                  </a:moveTo>
                  <a:lnTo>
                    <a:pt x="9450984" y="0"/>
                  </a:lnTo>
                  <a:lnTo>
                    <a:pt x="9450984" y="1570889"/>
                  </a:lnTo>
                  <a:lnTo>
                    <a:pt x="0" y="1570889"/>
                  </a:lnTo>
                  <a:close/>
                </a:path>
              </a:pathLst>
            </a:custGeom>
            <a:solidFill>
              <a:srgbClr val="000000">
                <a:alpha val="0"/>
              </a:srgbClr>
            </a:solidFill>
            <a:ln>
              <a:noFill/>
            </a:ln>
          </p:spPr>
        </p:sp>
        <p:sp>
          <p:nvSpPr>
            <p:cNvPr id="632" name="Google Shape;632;p27"/>
            <p:cNvSpPr txBox="1"/>
            <p:nvPr/>
          </p:nvSpPr>
          <p:spPr>
            <a:xfrm>
              <a:off x="0" y="-19050"/>
              <a:ext cx="9450983" cy="1589939"/>
            </a:xfrm>
            <a:prstGeom prst="rect">
              <a:avLst/>
            </a:prstGeom>
            <a:noFill/>
            <a:ln>
              <a:noFill/>
            </a:ln>
          </p:spPr>
          <p:txBody>
            <a:bodyPr anchorCtr="0" anchor="t" bIns="0" lIns="0" spcFirstLastPara="1" rIns="0" wrap="square" tIns="0">
              <a:noAutofit/>
            </a:bodyPr>
            <a:lstStyle/>
            <a:p>
              <a:pPr indent="0" lvl="0" marL="0" marR="0" rtl="0" algn="l">
                <a:lnSpc>
                  <a:spcPct val="124721"/>
                </a:lnSpc>
                <a:spcBef>
                  <a:spcPts val="0"/>
                </a:spcBef>
                <a:spcAft>
                  <a:spcPts val="0"/>
                </a:spcAft>
                <a:buNone/>
              </a:pPr>
              <a:r>
                <a:rPr b="0" i="0" lang="en-US" sz="5562" u="none" cap="none" strike="noStrike">
                  <a:solidFill>
                    <a:srgbClr val="FFFFFF"/>
                  </a:solidFill>
                  <a:latin typeface="Fraunces"/>
                  <a:ea typeface="Fraunces"/>
                  <a:cs typeface="Fraunces"/>
                  <a:sym typeface="Fraunces"/>
                </a:rPr>
                <a:t>Kết Luận</a:t>
              </a:r>
              <a:endParaRPr/>
            </a:p>
          </p:txBody>
        </p:sp>
      </p:grpSp>
      <p:grpSp>
        <p:nvGrpSpPr>
          <p:cNvPr id="633" name="Google Shape;633;p27"/>
          <p:cNvGrpSpPr/>
          <p:nvPr/>
        </p:nvGrpSpPr>
        <p:grpSpPr>
          <a:xfrm>
            <a:off x="987475" y="4509790"/>
            <a:ext cx="647414" cy="647414"/>
            <a:chOff x="0" y="0"/>
            <a:chExt cx="863219" cy="863219"/>
          </a:xfrm>
        </p:grpSpPr>
        <p:sp>
          <p:nvSpPr>
            <p:cNvPr id="634" name="Google Shape;634;p27"/>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preencoded.png" id="636" name="Google Shape;636;p27"/>
          <p:cNvSpPr/>
          <p:nvPr/>
        </p:nvSpPr>
        <p:spPr>
          <a:xfrm>
            <a:off x="1098575" y="4567684"/>
            <a:ext cx="425202" cy="531614"/>
          </a:xfrm>
          <a:custGeom>
            <a:rect b="b" l="l" r="r" t="t"/>
            <a:pathLst>
              <a:path extrusionOk="0" h="531614" w="425202">
                <a:moveTo>
                  <a:pt x="0" y="0"/>
                </a:moveTo>
                <a:lnTo>
                  <a:pt x="425203" y="0"/>
                </a:lnTo>
                <a:lnTo>
                  <a:pt x="425203" y="531613"/>
                </a:lnTo>
                <a:lnTo>
                  <a:pt x="0" y="531613"/>
                </a:lnTo>
                <a:lnTo>
                  <a:pt x="0" y="0"/>
                </a:lnTo>
                <a:close/>
              </a:path>
            </a:pathLst>
          </a:custGeom>
          <a:blipFill rotWithShape="1">
            <a:blip r:embed="rId6">
              <a:alphaModFix/>
            </a:blip>
            <a:stretch>
              <a:fillRect b="0" l="-232" r="-231" t="0"/>
            </a:stretch>
          </a:blipFill>
          <a:ln>
            <a:noFill/>
          </a:ln>
        </p:spPr>
      </p:sp>
      <p:grpSp>
        <p:nvGrpSpPr>
          <p:cNvPr id="637" name="Google Shape;637;p27"/>
          <p:cNvGrpSpPr/>
          <p:nvPr/>
        </p:nvGrpSpPr>
        <p:grpSpPr>
          <a:xfrm>
            <a:off x="1913632" y="4507408"/>
            <a:ext cx="3659685" cy="1441276"/>
            <a:chOff x="0" y="-9525"/>
            <a:chExt cx="4879579" cy="1921701"/>
          </a:xfrm>
        </p:grpSpPr>
        <p:sp>
          <p:nvSpPr>
            <p:cNvPr id="638" name="Google Shape;638;p27"/>
            <p:cNvSpPr/>
            <p:nvPr/>
          </p:nvSpPr>
          <p:spPr>
            <a:xfrm>
              <a:off x="0" y="0"/>
              <a:ext cx="4879579" cy="1912176"/>
            </a:xfrm>
            <a:custGeom>
              <a:rect b="b" l="l" r="r" t="t"/>
              <a:pathLst>
                <a:path extrusionOk="0" h="1912176" w="4879579">
                  <a:moveTo>
                    <a:pt x="0" y="0"/>
                  </a:moveTo>
                  <a:lnTo>
                    <a:pt x="4879579" y="0"/>
                  </a:lnTo>
                  <a:lnTo>
                    <a:pt x="4879579" y="1912176"/>
                  </a:lnTo>
                  <a:lnTo>
                    <a:pt x="0" y="1912176"/>
                  </a:lnTo>
                  <a:close/>
                </a:path>
              </a:pathLst>
            </a:custGeom>
            <a:solidFill>
              <a:srgbClr val="000000">
                <a:alpha val="0"/>
              </a:srgbClr>
            </a:solidFill>
            <a:ln>
              <a:noFill/>
            </a:ln>
          </p:spPr>
        </p:sp>
        <p:sp>
          <p:nvSpPr>
            <p:cNvPr id="639" name="Google Shape;639;p27"/>
            <p:cNvSpPr txBox="1"/>
            <p:nvPr/>
          </p:nvSpPr>
          <p:spPr>
            <a:xfrm>
              <a:off x="0" y="-9525"/>
              <a:ext cx="4879578" cy="1921701"/>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0" i="0" lang="en-US" sz="2750" u="none" cap="none" strike="noStrike">
                  <a:solidFill>
                    <a:srgbClr val="EBECEF"/>
                  </a:solidFill>
                  <a:latin typeface="Fraunces"/>
                  <a:ea typeface="Fraunces"/>
                  <a:cs typeface="Fraunces"/>
                  <a:sym typeface="Fraunces"/>
                </a:rPr>
                <a:t>YOLO: Nhanh, chính xác, phù hợp nhiều ứng dụng</a:t>
              </a:r>
              <a:endParaRPr/>
            </a:p>
          </p:txBody>
        </p:sp>
      </p:grpSp>
      <p:grpSp>
        <p:nvGrpSpPr>
          <p:cNvPr id="640" name="Google Shape;640;p27"/>
          <p:cNvGrpSpPr/>
          <p:nvPr/>
        </p:nvGrpSpPr>
        <p:grpSpPr>
          <a:xfrm>
            <a:off x="5852071" y="4509790"/>
            <a:ext cx="647415" cy="647414"/>
            <a:chOff x="0" y="0"/>
            <a:chExt cx="863219" cy="863219"/>
          </a:xfrm>
        </p:grpSpPr>
        <p:sp>
          <p:nvSpPr>
            <p:cNvPr id="641" name="Google Shape;641;p27"/>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preencoded.png" id="643" name="Google Shape;643;p27"/>
          <p:cNvSpPr/>
          <p:nvPr/>
        </p:nvSpPr>
        <p:spPr>
          <a:xfrm>
            <a:off x="5963171" y="4567684"/>
            <a:ext cx="425203" cy="531614"/>
          </a:xfrm>
          <a:custGeom>
            <a:rect b="b" l="l" r="r" t="t"/>
            <a:pathLst>
              <a:path extrusionOk="0" h="531614" w="425203">
                <a:moveTo>
                  <a:pt x="0" y="0"/>
                </a:moveTo>
                <a:lnTo>
                  <a:pt x="425203" y="0"/>
                </a:lnTo>
                <a:lnTo>
                  <a:pt x="425203" y="531613"/>
                </a:lnTo>
                <a:lnTo>
                  <a:pt x="0" y="531613"/>
                </a:lnTo>
                <a:lnTo>
                  <a:pt x="0" y="0"/>
                </a:lnTo>
                <a:close/>
              </a:path>
            </a:pathLst>
          </a:custGeom>
          <a:blipFill rotWithShape="1">
            <a:blip r:embed="rId7">
              <a:alphaModFix/>
            </a:blip>
            <a:stretch>
              <a:fillRect b="0" l="-232" r="-231" t="0"/>
            </a:stretch>
          </a:blipFill>
          <a:ln>
            <a:noFill/>
          </a:ln>
        </p:spPr>
      </p:sp>
      <p:grpSp>
        <p:nvGrpSpPr>
          <p:cNvPr id="644" name="Google Shape;644;p27"/>
          <p:cNvGrpSpPr/>
          <p:nvPr/>
        </p:nvGrpSpPr>
        <p:grpSpPr>
          <a:xfrm>
            <a:off x="6778229" y="4507408"/>
            <a:ext cx="3659685" cy="1441276"/>
            <a:chOff x="0" y="-9525"/>
            <a:chExt cx="4879579" cy="1921701"/>
          </a:xfrm>
        </p:grpSpPr>
        <p:sp>
          <p:nvSpPr>
            <p:cNvPr id="645" name="Google Shape;645;p27"/>
            <p:cNvSpPr/>
            <p:nvPr/>
          </p:nvSpPr>
          <p:spPr>
            <a:xfrm>
              <a:off x="0" y="0"/>
              <a:ext cx="4879579" cy="1912176"/>
            </a:xfrm>
            <a:custGeom>
              <a:rect b="b" l="l" r="r" t="t"/>
              <a:pathLst>
                <a:path extrusionOk="0" h="1912176" w="4879579">
                  <a:moveTo>
                    <a:pt x="0" y="0"/>
                  </a:moveTo>
                  <a:lnTo>
                    <a:pt x="4879579" y="0"/>
                  </a:lnTo>
                  <a:lnTo>
                    <a:pt x="4879579" y="1912176"/>
                  </a:lnTo>
                  <a:lnTo>
                    <a:pt x="0" y="1912176"/>
                  </a:lnTo>
                  <a:close/>
                </a:path>
              </a:pathLst>
            </a:custGeom>
            <a:solidFill>
              <a:srgbClr val="000000">
                <a:alpha val="0"/>
              </a:srgbClr>
            </a:solidFill>
            <a:ln>
              <a:noFill/>
            </a:ln>
          </p:spPr>
        </p:sp>
        <p:sp>
          <p:nvSpPr>
            <p:cNvPr id="646" name="Google Shape;646;p27"/>
            <p:cNvSpPr txBox="1"/>
            <p:nvPr/>
          </p:nvSpPr>
          <p:spPr>
            <a:xfrm>
              <a:off x="0" y="-9525"/>
              <a:ext cx="4879578" cy="1921701"/>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0" i="0" lang="en-US" sz="2750" u="none" cap="none" strike="noStrike">
                  <a:solidFill>
                    <a:srgbClr val="EBECEF"/>
                  </a:solidFill>
                  <a:latin typeface="Fraunces"/>
                  <a:ea typeface="Fraunces"/>
                  <a:cs typeface="Fraunces"/>
                  <a:sym typeface="Fraunces"/>
                </a:rPr>
                <a:t>YOLOv8: Cải tiến mạnh mẽ, đơn giản hóa huấn luyện</a:t>
              </a:r>
              <a:endParaRPr/>
            </a:p>
          </p:txBody>
        </p:sp>
      </p:grpSp>
      <p:grpSp>
        <p:nvGrpSpPr>
          <p:cNvPr id="647" name="Google Shape;647;p27"/>
          <p:cNvGrpSpPr/>
          <p:nvPr/>
        </p:nvGrpSpPr>
        <p:grpSpPr>
          <a:xfrm>
            <a:off x="987475" y="6440984"/>
            <a:ext cx="647414" cy="647415"/>
            <a:chOff x="0" y="0"/>
            <a:chExt cx="863219" cy="863219"/>
          </a:xfrm>
        </p:grpSpPr>
        <p:sp>
          <p:nvSpPr>
            <p:cNvPr id="648" name="Google Shape;648;p27"/>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2831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14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preencoded.png" id="650" name="Google Shape;650;p27"/>
          <p:cNvSpPr/>
          <p:nvPr/>
        </p:nvSpPr>
        <p:spPr>
          <a:xfrm>
            <a:off x="1098575" y="6498877"/>
            <a:ext cx="425202" cy="531614"/>
          </a:xfrm>
          <a:custGeom>
            <a:rect b="b" l="l" r="r" t="t"/>
            <a:pathLst>
              <a:path extrusionOk="0" h="531614" w="425202">
                <a:moveTo>
                  <a:pt x="0" y="0"/>
                </a:moveTo>
                <a:lnTo>
                  <a:pt x="425203" y="0"/>
                </a:lnTo>
                <a:lnTo>
                  <a:pt x="425203" y="531614"/>
                </a:lnTo>
                <a:lnTo>
                  <a:pt x="0" y="531614"/>
                </a:lnTo>
                <a:lnTo>
                  <a:pt x="0" y="0"/>
                </a:lnTo>
                <a:close/>
              </a:path>
            </a:pathLst>
          </a:custGeom>
          <a:blipFill rotWithShape="1">
            <a:blip r:embed="rId8">
              <a:alphaModFix/>
            </a:blip>
            <a:stretch>
              <a:fillRect b="0" l="-232" r="-231" t="0"/>
            </a:stretch>
          </a:blipFill>
          <a:ln>
            <a:noFill/>
          </a:ln>
        </p:spPr>
      </p:sp>
      <p:grpSp>
        <p:nvGrpSpPr>
          <p:cNvPr id="651" name="Google Shape;651;p27"/>
          <p:cNvGrpSpPr/>
          <p:nvPr/>
        </p:nvGrpSpPr>
        <p:grpSpPr>
          <a:xfrm>
            <a:off x="1913633" y="6438602"/>
            <a:ext cx="8524132" cy="1012651"/>
            <a:chOff x="0" y="-9525"/>
            <a:chExt cx="11365509" cy="1350201"/>
          </a:xfrm>
        </p:grpSpPr>
        <p:sp>
          <p:nvSpPr>
            <p:cNvPr id="652" name="Google Shape;652;p27"/>
            <p:cNvSpPr/>
            <p:nvPr/>
          </p:nvSpPr>
          <p:spPr>
            <a:xfrm>
              <a:off x="0" y="0"/>
              <a:ext cx="11365509" cy="1340676"/>
            </a:xfrm>
            <a:custGeom>
              <a:rect b="b" l="l" r="r" t="t"/>
              <a:pathLst>
                <a:path extrusionOk="0" h="1340676" w="11365509">
                  <a:moveTo>
                    <a:pt x="0" y="0"/>
                  </a:moveTo>
                  <a:lnTo>
                    <a:pt x="11365509" y="0"/>
                  </a:lnTo>
                  <a:lnTo>
                    <a:pt x="11365509" y="1340676"/>
                  </a:lnTo>
                  <a:lnTo>
                    <a:pt x="0" y="1340676"/>
                  </a:lnTo>
                  <a:close/>
                </a:path>
              </a:pathLst>
            </a:custGeom>
            <a:solidFill>
              <a:srgbClr val="000000">
                <a:alpha val="0"/>
              </a:srgbClr>
            </a:solidFill>
            <a:ln>
              <a:noFill/>
            </a:ln>
          </p:spPr>
        </p:sp>
        <p:sp>
          <p:nvSpPr>
            <p:cNvPr id="653" name="Google Shape;653;p27"/>
            <p:cNvSpPr txBox="1"/>
            <p:nvPr/>
          </p:nvSpPr>
          <p:spPr>
            <a:xfrm>
              <a:off x="0" y="-9525"/>
              <a:ext cx="11365508" cy="1350201"/>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0" i="0" lang="en-US" sz="2750" u="none" cap="none" strike="noStrike">
                  <a:solidFill>
                    <a:srgbClr val="EBECEF"/>
                  </a:solidFill>
                  <a:latin typeface="Fraunces"/>
                  <a:ea typeface="Fraunces"/>
                  <a:cs typeface="Fraunces"/>
                  <a:sym typeface="Fraunces"/>
                </a:rPr>
                <a:t>Tiềm năng ứng dụng rộng lớn trong AI &amp; thị giác máy tính</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657" name="Shape 657"/>
        <p:cNvGrpSpPr/>
        <p:nvPr/>
      </p:nvGrpSpPr>
      <p:grpSpPr>
        <a:xfrm>
          <a:off x="0" y="0"/>
          <a:ext cx="0" cy="0"/>
          <a:chOff x="0" y="0"/>
          <a:chExt cx="0" cy="0"/>
        </a:xfrm>
      </p:grpSpPr>
      <p:sp>
        <p:nvSpPr>
          <p:cNvPr id="658" name="Google Shape;658;p28"/>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659" name="Google Shape;659;p28"/>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660" name="Google Shape;660;p28"/>
          <p:cNvGrpSpPr/>
          <p:nvPr/>
        </p:nvGrpSpPr>
        <p:grpSpPr>
          <a:xfrm>
            <a:off x="2050712" y="2216822"/>
            <a:ext cx="15208588" cy="6838888"/>
            <a:chOff x="0" y="-38100"/>
            <a:chExt cx="4274726" cy="1922228"/>
          </a:xfrm>
        </p:grpSpPr>
        <p:sp>
          <p:nvSpPr>
            <p:cNvPr id="661" name="Google Shape;661;p28"/>
            <p:cNvSpPr/>
            <p:nvPr/>
          </p:nvSpPr>
          <p:spPr>
            <a:xfrm>
              <a:off x="0" y="0"/>
              <a:ext cx="4274726" cy="1884128"/>
            </a:xfrm>
            <a:custGeom>
              <a:rect b="b" l="l" r="r" t="t"/>
              <a:pathLst>
                <a:path extrusionOk="0" h="1884128" w="4274726">
                  <a:moveTo>
                    <a:pt x="25962" y="0"/>
                  </a:moveTo>
                  <a:lnTo>
                    <a:pt x="4248764" y="0"/>
                  </a:lnTo>
                  <a:cubicBezTo>
                    <a:pt x="4263103" y="0"/>
                    <a:pt x="4274726" y="11623"/>
                    <a:pt x="4274726" y="25962"/>
                  </a:cubicBezTo>
                  <a:lnTo>
                    <a:pt x="4274726" y="1858166"/>
                  </a:lnTo>
                  <a:cubicBezTo>
                    <a:pt x="4274726" y="1865052"/>
                    <a:pt x="4271991" y="1871655"/>
                    <a:pt x="4267122" y="1876524"/>
                  </a:cubicBezTo>
                  <a:cubicBezTo>
                    <a:pt x="4262253" y="1881393"/>
                    <a:pt x="4255650" y="1884128"/>
                    <a:pt x="4248764" y="1884128"/>
                  </a:cubicBezTo>
                  <a:lnTo>
                    <a:pt x="25962" y="1884128"/>
                  </a:lnTo>
                  <a:cubicBezTo>
                    <a:pt x="19076" y="1884128"/>
                    <a:pt x="12473" y="1881393"/>
                    <a:pt x="7604" y="1876524"/>
                  </a:cubicBezTo>
                  <a:cubicBezTo>
                    <a:pt x="2735" y="1871655"/>
                    <a:pt x="0" y="1865052"/>
                    <a:pt x="0" y="1858166"/>
                  </a:cubicBezTo>
                  <a:lnTo>
                    <a:pt x="0" y="25962"/>
                  </a:lnTo>
                  <a:cubicBezTo>
                    <a:pt x="0" y="19076"/>
                    <a:pt x="2735" y="12473"/>
                    <a:pt x="7604" y="7604"/>
                  </a:cubicBezTo>
                  <a:cubicBezTo>
                    <a:pt x="12473" y="2735"/>
                    <a:pt x="19076" y="0"/>
                    <a:pt x="25962"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txBox="1"/>
            <p:nvPr/>
          </p:nvSpPr>
          <p:spPr>
            <a:xfrm>
              <a:off x="0" y="-38100"/>
              <a:ext cx="4274726" cy="192222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3" name="Google Shape;663;p28"/>
          <p:cNvSpPr txBox="1"/>
          <p:nvPr/>
        </p:nvSpPr>
        <p:spPr>
          <a:xfrm>
            <a:off x="390633" y="955144"/>
            <a:ext cx="15012755" cy="1824376"/>
          </a:xfrm>
          <a:prstGeom prst="rect">
            <a:avLst/>
          </a:prstGeom>
          <a:noFill/>
          <a:ln>
            <a:noFill/>
          </a:ln>
        </p:spPr>
        <p:txBody>
          <a:bodyPr anchorCtr="0" anchor="t" bIns="0" lIns="0" spcFirstLastPara="1" rIns="0" wrap="square" tIns="0">
            <a:spAutoFit/>
          </a:bodyPr>
          <a:lstStyle/>
          <a:p>
            <a:pPr indent="0" lvl="0" marL="0" marR="0" rtl="0" algn="just">
              <a:lnSpc>
                <a:spcPct val="79993"/>
              </a:lnSpc>
              <a:spcBef>
                <a:spcPts val="0"/>
              </a:spcBef>
              <a:spcAft>
                <a:spcPts val="0"/>
              </a:spcAft>
              <a:buNone/>
            </a:pPr>
            <a:r>
              <a:rPr b="1" i="0" lang="en-US" sz="5798" u="none" cap="none" strike="noStrike">
                <a:solidFill>
                  <a:srgbClr val="FFFFFF"/>
                </a:solidFill>
                <a:latin typeface="Proxima Nova Extrabold"/>
                <a:ea typeface="Proxima Nova Extrabold"/>
                <a:cs typeface="Proxima Nova Extrabold"/>
                <a:sym typeface="Proxima Nova Extrabold"/>
              </a:rPr>
              <a:t>Kiểm tra trong điều kiện ban đêm</a:t>
            </a:r>
            <a:endParaRPr/>
          </a:p>
          <a:p>
            <a:pPr indent="0" lvl="0" marL="0" marR="0" rtl="0" algn="just">
              <a:lnSpc>
                <a:spcPct val="79993"/>
              </a:lnSpc>
              <a:spcBef>
                <a:spcPts val="0"/>
              </a:spcBef>
              <a:spcAft>
                <a:spcPts val="0"/>
              </a:spcAft>
              <a:buNone/>
            </a:pPr>
            <a:r>
              <a:t/>
            </a:r>
            <a:endParaRPr b="1" i="0" sz="5798" u="none" cap="none" strike="noStrike">
              <a:solidFill>
                <a:srgbClr val="FFFFFF"/>
              </a:solidFill>
              <a:latin typeface="Proxima Nova Extrabold"/>
              <a:ea typeface="Proxima Nova Extrabold"/>
              <a:cs typeface="Proxima Nova Extrabold"/>
              <a:sym typeface="Proxima Nova Extrabold"/>
            </a:endParaRPr>
          </a:p>
          <a:p>
            <a:pPr indent="0" lvl="0" marL="0" marR="0" rtl="0" algn="just">
              <a:lnSpc>
                <a:spcPct val="79993"/>
              </a:lnSpc>
              <a:spcBef>
                <a:spcPts val="0"/>
              </a:spcBef>
              <a:spcAft>
                <a:spcPts val="0"/>
              </a:spcAft>
              <a:buNone/>
            </a:pPr>
            <a:r>
              <a:t/>
            </a:r>
            <a:endParaRPr b="1" i="0" sz="5798" u="none" cap="none" strike="noStrike">
              <a:solidFill>
                <a:srgbClr val="FFFFFF"/>
              </a:solidFill>
              <a:latin typeface="Proxima Nova Extrabold"/>
              <a:ea typeface="Proxima Nova Extrabold"/>
              <a:cs typeface="Proxima Nova Extrabold"/>
              <a:sym typeface="Proxima Nova Extrabold"/>
            </a:endParaRPr>
          </a:p>
        </p:txBody>
      </p:sp>
      <p:sp>
        <p:nvSpPr>
          <p:cNvPr id="664" name="Google Shape;664;p28"/>
          <p:cNvSpPr txBox="1"/>
          <p:nvPr/>
        </p:nvSpPr>
        <p:spPr>
          <a:xfrm>
            <a:off x="2603124" y="2963382"/>
            <a:ext cx="11389996" cy="477551"/>
          </a:xfrm>
          <a:prstGeom prst="rect">
            <a:avLst/>
          </a:prstGeom>
          <a:noFill/>
          <a:ln>
            <a:noFill/>
          </a:ln>
        </p:spPr>
        <p:txBody>
          <a:bodyPr anchorCtr="0" anchor="t" bIns="0" lIns="0" spcFirstLastPara="1" rIns="0" wrap="square" tIns="0">
            <a:spAutoFit/>
          </a:bodyPr>
          <a:lstStyle/>
          <a:p>
            <a:pPr indent="0" lvl="0" marL="0" marR="0" rtl="0" algn="ctr">
              <a:lnSpc>
                <a:spcPct val="125016"/>
              </a:lnSpc>
              <a:spcBef>
                <a:spcPts val="0"/>
              </a:spcBef>
              <a:spcAft>
                <a:spcPts val="0"/>
              </a:spcAft>
              <a:buNone/>
            </a:pPr>
            <a:r>
              <a:rPr b="0" i="0" lang="en-US" sz="3066" u="none" cap="none" strike="noStrike">
                <a:solidFill>
                  <a:srgbClr val="000000"/>
                </a:solidFill>
                <a:latin typeface="Fraunces"/>
                <a:ea typeface="Fraunces"/>
                <a:cs typeface="Fraunces"/>
                <a:sym typeface="Fraunces"/>
              </a:rPr>
              <a:t>Mục tiêu: Đánh giá khả năng nhận diện trong điều kiện thực tế</a:t>
            </a:r>
            <a:endParaRPr/>
          </a:p>
        </p:txBody>
      </p:sp>
      <p:sp>
        <p:nvSpPr>
          <p:cNvPr id="665" name="Google Shape;665;p28"/>
          <p:cNvSpPr txBox="1"/>
          <p:nvPr/>
        </p:nvSpPr>
        <p:spPr>
          <a:xfrm>
            <a:off x="3796473" y="4653790"/>
            <a:ext cx="11717065" cy="2087912"/>
          </a:xfrm>
          <a:prstGeom prst="rect">
            <a:avLst/>
          </a:prstGeom>
          <a:noFill/>
          <a:ln>
            <a:noFill/>
          </a:ln>
        </p:spPr>
        <p:txBody>
          <a:bodyPr anchorCtr="0" anchor="t" bIns="0" lIns="0" spcFirstLastPara="1" rIns="0" wrap="square" tIns="0">
            <a:spAutoFit/>
          </a:bodyPr>
          <a:lstStyle/>
          <a:p>
            <a:pPr indent="-290919" lvl="1" marL="581837" marR="0" rtl="0" algn="l">
              <a:lnSpc>
                <a:spcPct val="125018"/>
              </a:lnSpc>
              <a:spcBef>
                <a:spcPts val="0"/>
              </a:spcBef>
              <a:spcAft>
                <a:spcPts val="0"/>
              </a:spcAft>
              <a:buClr>
                <a:srgbClr val="000000"/>
              </a:buClr>
              <a:buSzPts val="2694"/>
              <a:buFont typeface="Fraunces"/>
              <a:buAutoNum type="arabicPeriod"/>
            </a:pPr>
            <a:r>
              <a:rPr b="0" i="0" lang="en-US" sz="2694" u="none" cap="none" strike="noStrike">
                <a:solidFill>
                  <a:srgbClr val="000000"/>
                </a:solidFill>
                <a:latin typeface="Fraunces"/>
                <a:ea typeface="Fraunces"/>
                <a:cs typeface="Fraunces"/>
                <a:sym typeface="Fraunces"/>
              </a:rPr>
              <a:t>Làm mờ ảnh (Blurring): Mô phỏng điều kiện sương mù hoặc chuyển động.</a:t>
            </a:r>
            <a:endParaRPr/>
          </a:p>
          <a:p>
            <a:pPr indent="-290919" lvl="1" marL="581837" marR="0" rtl="0" algn="l">
              <a:lnSpc>
                <a:spcPct val="125018"/>
              </a:lnSpc>
              <a:spcBef>
                <a:spcPts val="0"/>
              </a:spcBef>
              <a:spcAft>
                <a:spcPts val="0"/>
              </a:spcAft>
              <a:buClr>
                <a:srgbClr val="000000"/>
              </a:buClr>
              <a:buSzPts val="2694"/>
              <a:buFont typeface="Fraunces"/>
              <a:buAutoNum type="arabicPeriod"/>
            </a:pPr>
            <a:r>
              <a:rPr b="0" i="0" lang="en-US" sz="2694" u="none" cap="none" strike="noStrike">
                <a:solidFill>
                  <a:srgbClr val="000000"/>
                </a:solidFill>
                <a:latin typeface="Fraunces"/>
                <a:ea typeface="Fraunces"/>
                <a:cs typeface="Fraunces"/>
                <a:sym typeface="Fraunces"/>
              </a:rPr>
              <a:t>Thêm nhiễu (Noise Injection): Mô phỏng ảnh chụp ban đêm bị nhiễu.</a:t>
            </a:r>
            <a:endParaRPr/>
          </a:p>
          <a:p>
            <a:pPr indent="-290919" lvl="1" marL="581837" marR="0" rtl="0" algn="l">
              <a:lnSpc>
                <a:spcPct val="125018"/>
              </a:lnSpc>
              <a:spcBef>
                <a:spcPts val="0"/>
              </a:spcBef>
              <a:spcAft>
                <a:spcPts val="0"/>
              </a:spcAft>
              <a:buClr>
                <a:srgbClr val="000000"/>
              </a:buClr>
              <a:buSzPts val="2694"/>
              <a:buFont typeface="Fraunces"/>
              <a:buAutoNum type="arabicPeriod"/>
            </a:pPr>
            <a:r>
              <a:rPr b="0" i="0" lang="en-US" sz="2694" u="none" cap="none" strike="noStrike">
                <a:solidFill>
                  <a:srgbClr val="000000"/>
                </a:solidFill>
                <a:latin typeface="Fraunces"/>
                <a:ea typeface="Fraunces"/>
                <a:cs typeface="Fraunces"/>
                <a:sym typeface="Fraunces"/>
              </a:rPr>
              <a:t>Điều chỉnh độ tương phản (Contrast Adjustment): Sử dụng Gamma Correction để mô phỏng ánh sáng từ đèn pha hoặc môi trường tối.</a:t>
            </a:r>
            <a:endParaRPr/>
          </a:p>
        </p:txBody>
      </p:sp>
      <p:sp>
        <p:nvSpPr>
          <p:cNvPr id="666" name="Google Shape;666;p28"/>
          <p:cNvSpPr txBox="1"/>
          <p:nvPr/>
        </p:nvSpPr>
        <p:spPr>
          <a:xfrm>
            <a:off x="2208282" y="3831458"/>
            <a:ext cx="2742332" cy="431807"/>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0" i="0" lang="en-US" sz="2824" u="none" cap="none" strike="noStrike">
                <a:solidFill>
                  <a:srgbClr val="000000"/>
                </a:solidFill>
                <a:latin typeface="Fraunces"/>
                <a:ea typeface="Fraunces"/>
                <a:cs typeface="Fraunces"/>
                <a:sym typeface="Fraunces"/>
              </a:rPr>
              <a:t>Các bộ lọc: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670" name="Shape 670"/>
        <p:cNvGrpSpPr/>
        <p:nvPr/>
      </p:nvGrpSpPr>
      <p:grpSpPr>
        <a:xfrm>
          <a:off x="0" y="0"/>
          <a:ext cx="0" cy="0"/>
          <a:chOff x="0" y="0"/>
          <a:chExt cx="0" cy="0"/>
        </a:xfrm>
      </p:grpSpPr>
      <p:sp>
        <p:nvSpPr>
          <p:cNvPr id="671" name="Google Shape;671;p29"/>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672" name="Google Shape;672;p29"/>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673" name="Google Shape;673;p29"/>
          <p:cNvGrpSpPr/>
          <p:nvPr/>
        </p:nvGrpSpPr>
        <p:grpSpPr>
          <a:xfrm>
            <a:off x="736069" y="747571"/>
            <a:ext cx="16815861" cy="8763332"/>
            <a:chOff x="0" y="-38100"/>
            <a:chExt cx="4428869" cy="2308038"/>
          </a:xfrm>
        </p:grpSpPr>
        <p:sp>
          <p:nvSpPr>
            <p:cNvPr id="674" name="Google Shape;674;p29"/>
            <p:cNvSpPr/>
            <p:nvPr/>
          </p:nvSpPr>
          <p:spPr>
            <a:xfrm>
              <a:off x="0" y="0"/>
              <a:ext cx="4428869" cy="2269938"/>
            </a:xfrm>
            <a:custGeom>
              <a:rect b="b" l="l" r="r" t="t"/>
              <a:pathLst>
                <a:path extrusionOk="0" h="2269938" w="4428869">
                  <a:moveTo>
                    <a:pt x="23480" y="0"/>
                  </a:moveTo>
                  <a:lnTo>
                    <a:pt x="4405389" y="0"/>
                  </a:lnTo>
                  <a:cubicBezTo>
                    <a:pt x="4418356" y="0"/>
                    <a:pt x="4428869" y="10512"/>
                    <a:pt x="4428869" y="23480"/>
                  </a:cubicBezTo>
                  <a:lnTo>
                    <a:pt x="4428869" y="2246458"/>
                  </a:lnTo>
                  <a:cubicBezTo>
                    <a:pt x="4428869" y="2252685"/>
                    <a:pt x="4426395" y="2258658"/>
                    <a:pt x="4421992" y="2263061"/>
                  </a:cubicBezTo>
                  <a:cubicBezTo>
                    <a:pt x="4417588" y="2267465"/>
                    <a:pt x="4411616" y="2269938"/>
                    <a:pt x="4405389" y="2269938"/>
                  </a:cubicBezTo>
                  <a:lnTo>
                    <a:pt x="23480" y="2269938"/>
                  </a:lnTo>
                  <a:cubicBezTo>
                    <a:pt x="10512" y="2269938"/>
                    <a:pt x="0" y="2259426"/>
                    <a:pt x="0" y="2246458"/>
                  </a:cubicBezTo>
                  <a:lnTo>
                    <a:pt x="0" y="23480"/>
                  </a:lnTo>
                  <a:cubicBezTo>
                    <a:pt x="0" y="10512"/>
                    <a:pt x="10512" y="0"/>
                    <a:pt x="23480"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9"/>
            <p:cNvSpPr txBox="1"/>
            <p:nvPr/>
          </p:nvSpPr>
          <p:spPr>
            <a:xfrm>
              <a:off x="0" y="-38100"/>
              <a:ext cx="4428869" cy="230803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6" name="Google Shape;676;p29"/>
          <p:cNvSpPr/>
          <p:nvPr/>
        </p:nvSpPr>
        <p:spPr>
          <a:xfrm>
            <a:off x="9075171" y="2758602"/>
            <a:ext cx="5098029" cy="1880643"/>
          </a:xfrm>
          <a:custGeom>
            <a:rect b="b" l="l" r="r" t="t"/>
            <a:pathLst>
              <a:path extrusionOk="0" h="1880643" w="5098029">
                <a:moveTo>
                  <a:pt x="0" y="0"/>
                </a:moveTo>
                <a:lnTo>
                  <a:pt x="5098029" y="0"/>
                </a:lnTo>
                <a:lnTo>
                  <a:pt x="5098029" y="1880643"/>
                </a:lnTo>
                <a:lnTo>
                  <a:pt x="0" y="1880643"/>
                </a:lnTo>
                <a:lnTo>
                  <a:pt x="0" y="0"/>
                </a:lnTo>
                <a:close/>
              </a:path>
            </a:pathLst>
          </a:custGeom>
          <a:blipFill rotWithShape="1">
            <a:blip r:embed="rId4">
              <a:alphaModFix/>
            </a:blip>
            <a:stretch>
              <a:fillRect b="0" l="0" r="-5134" t="0"/>
            </a:stretch>
          </a:blipFill>
          <a:ln>
            <a:noFill/>
          </a:ln>
        </p:spPr>
      </p:sp>
      <p:sp>
        <p:nvSpPr>
          <p:cNvPr id="677" name="Google Shape;677;p29"/>
          <p:cNvSpPr/>
          <p:nvPr/>
        </p:nvSpPr>
        <p:spPr>
          <a:xfrm>
            <a:off x="3200444" y="5864507"/>
            <a:ext cx="10991806" cy="2156835"/>
          </a:xfrm>
          <a:custGeom>
            <a:rect b="b" l="l" r="r" t="t"/>
            <a:pathLst>
              <a:path extrusionOk="0" h="2156835" w="10991806">
                <a:moveTo>
                  <a:pt x="0" y="0"/>
                </a:moveTo>
                <a:lnTo>
                  <a:pt x="10991806" y="0"/>
                </a:lnTo>
                <a:lnTo>
                  <a:pt x="10991806" y="2156836"/>
                </a:lnTo>
                <a:lnTo>
                  <a:pt x="0" y="2156836"/>
                </a:lnTo>
                <a:lnTo>
                  <a:pt x="0" y="0"/>
                </a:lnTo>
                <a:close/>
              </a:path>
            </a:pathLst>
          </a:custGeom>
          <a:blipFill rotWithShape="1">
            <a:blip r:embed="rId5">
              <a:alphaModFix/>
            </a:blip>
            <a:stretch>
              <a:fillRect b="0" l="0" r="-6855" t="0"/>
            </a:stretch>
          </a:blipFill>
          <a:ln>
            <a:noFill/>
          </a:ln>
        </p:spPr>
      </p:sp>
      <p:sp>
        <p:nvSpPr>
          <p:cNvPr id="678" name="Google Shape;678;p29"/>
          <p:cNvSpPr txBox="1"/>
          <p:nvPr/>
        </p:nvSpPr>
        <p:spPr>
          <a:xfrm>
            <a:off x="1334894" y="2030350"/>
            <a:ext cx="5232603"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Blurring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105" name="Shape 105"/>
        <p:cNvGrpSpPr/>
        <p:nvPr/>
      </p:nvGrpSpPr>
      <p:grpSpPr>
        <a:xfrm>
          <a:off x="0" y="0"/>
          <a:ext cx="0" cy="0"/>
          <a:chOff x="0" y="0"/>
          <a:chExt cx="0" cy="0"/>
        </a:xfrm>
      </p:grpSpPr>
      <p:sp>
        <p:nvSpPr>
          <p:cNvPr id="106" name="Google Shape;106;p3"/>
          <p:cNvSpPr/>
          <p:nvPr/>
        </p:nvSpPr>
        <p:spPr>
          <a:xfrm flipH="1" rot="10800000">
            <a:off x="0" y="0"/>
            <a:ext cx="3970782" cy="4114800"/>
          </a:xfrm>
          <a:custGeom>
            <a:rect b="b" l="l" r="r" t="t"/>
            <a:pathLst>
              <a:path extrusionOk="0" h="4114800" w="3970782">
                <a:moveTo>
                  <a:pt x="0" y="4114800"/>
                </a:moveTo>
                <a:lnTo>
                  <a:pt x="3970782" y="4114800"/>
                </a:lnTo>
                <a:lnTo>
                  <a:pt x="3970782" y="0"/>
                </a:lnTo>
                <a:lnTo>
                  <a:pt x="0" y="0"/>
                </a:lnTo>
                <a:lnTo>
                  <a:pt x="0" y="4114800"/>
                </a:lnTo>
                <a:close/>
              </a:path>
            </a:pathLst>
          </a:custGeom>
          <a:blipFill rotWithShape="1">
            <a:blip r:embed="rId3">
              <a:alphaModFix/>
            </a:blip>
            <a:stretch>
              <a:fillRect b="0" l="0" r="0" t="0"/>
            </a:stretch>
          </a:blipFill>
          <a:ln>
            <a:noFill/>
          </a:ln>
        </p:spPr>
      </p:sp>
      <p:sp>
        <p:nvSpPr>
          <p:cNvPr id="107" name="Google Shape;107;p3"/>
          <p:cNvSpPr/>
          <p:nvPr/>
        </p:nvSpPr>
        <p:spPr>
          <a:xfrm flipH="1">
            <a:off x="14317218" y="6172200"/>
            <a:ext cx="3970782" cy="4114800"/>
          </a:xfrm>
          <a:custGeom>
            <a:rect b="b" l="l" r="r" t="t"/>
            <a:pathLst>
              <a:path extrusionOk="0" h="4114800" w="3970782">
                <a:moveTo>
                  <a:pt x="3970782" y="0"/>
                </a:moveTo>
                <a:lnTo>
                  <a:pt x="0" y="0"/>
                </a:lnTo>
                <a:lnTo>
                  <a:pt x="0" y="4114800"/>
                </a:lnTo>
                <a:lnTo>
                  <a:pt x="3970782" y="4114800"/>
                </a:lnTo>
                <a:lnTo>
                  <a:pt x="3970782" y="0"/>
                </a:lnTo>
                <a:close/>
              </a:path>
            </a:pathLst>
          </a:custGeom>
          <a:blipFill rotWithShape="1">
            <a:blip r:embed="rId3">
              <a:alphaModFix/>
            </a:blip>
            <a:stretch>
              <a:fillRect b="0" l="0" r="0" t="0"/>
            </a:stretch>
          </a:blipFill>
          <a:ln>
            <a:noFill/>
          </a:ln>
        </p:spPr>
      </p:sp>
      <p:grpSp>
        <p:nvGrpSpPr>
          <p:cNvPr id="108" name="Google Shape;108;p3"/>
          <p:cNvGrpSpPr/>
          <p:nvPr/>
        </p:nvGrpSpPr>
        <p:grpSpPr>
          <a:xfrm>
            <a:off x="1028700" y="922658"/>
            <a:ext cx="16230600" cy="8335642"/>
            <a:chOff x="0" y="-38100"/>
            <a:chExt cx="4274726" cy="2195395"/>
          </a:xfrm>
        </p:grpSpPr>
        <p:sp>
          <p:nvSpPr>
            <p:cNvPr id="109" name="Google Shape;109;p3"/>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 name="Google Shape;111;p3"/>
          <p:cNvSpPr/>
          <p:nvPr/>
        </p:nvSpPr>
        <p:spPr>
          <a:xfrm>
            <a:off x="11615934" y="3444986"/>
            <a:ext cx="5162858" cy="3435647"/>
          </a:xfrm>
          <a:custGeom>
            <a:rect b="b" l="l" r="r" t="t"/>
            <a:pathLst>
              <a:path extrusionOk="0" h="3435647" w="5162858">
                <a:moveTo>
                  <a:pt x="0" y="0"/>
                </a:moveTo>
                <a:lnTo>
                  <a:pt x="5162859" y="0"/>
                </a:lnTo>
                <a:lnTo>
                  <a:pt x="5162859" y="3435647"/>
                </a:lnTo>
                <a:lnTo>
                  <a:pt x="0" y="3435647"/>
                </a:lnTo>
                <a:lnTo>
                  <a:pt x="0" y="0"/>
                </a:lnTo>
                <a:close/>
              </a:path>
            </a:pathLst>
          </a:custGeom>
          <a:blipFill rotWithShape="1">
            <a:blip r:embed="rId4">
              <a:alphaModFix/>
            </a:blip>
            <a:stretch>
              <a:fillRect b="0" l="0" r="0" t="0"/>
            </a:stretch>
          </a:blipFill>
          <a:ln>
            <a:noFill/>
          </a:ln>
        </p:spPr>
      </p:sp>
      <p:sp>
        <p:nvSpPr>
          <p:cNvPr id="112" name="Google Shape;112;p3"/>
          <p:cNvSpPr txBox="1"/>
          <p:nvPr/>
        </p:nvSpPr>
        <p:spPr>
          <a:xfrm>
            <a:off x="1028700" y="3300873"/>
            <a:ext cx="10587234" cy="4453259"/>
          </a:xfrm>
          <a:prstGeom prst="rect">
            <a:avLst/>
          </a:prstGeom>
          <a:noFill/>
          <a:ln>
            <a:noFill/>
          </a:ln>
        </p:spPr>
        <p:txBody>
          <a:bodyPr anchorCtr="0" anchor="t" bIns="0" lIns="0" spcFirstLastPara="1" rIns="0" wrap="square" tIns="0">
            <a:spAutoFit/>
          </a:bodyPr>
          <a:lstStyle/>
          <a:p>
            <a:pPr indent="-391333" lvl="1" marL="782665" marR="0" rtl="0" algn="l">
              <a:lnSpc>
                <a:spcPct val="140000"/>
              </a:lnSpc>
              <a:spcBef>
                <a:spcPts val="0"/>
              </a:spcBef>
              <a:spcAft>
                <a:spcPts val="0"/>
              </a:spcAft>
              <a:buClr>
                <a:srgbClr val="14274E"/>
              </a:buClr>
              <a:buSzPts val="3625"/>
              <a:buFont typeface="Arial"/>
              <a:buChar char="•"/>
            </a:pPr>
            <a:r>
              <a:rPr b="0" i="0" lang="en-US" sz="3625" u="none" cap="none" strike="noStrike">
                <a:solidFill>
                  <a:srgbClr val="14274E"/>
                </a:solidFill>
                <a:latin typeface="Arial"/>
                <a:ea typeface="Arial"/>
                <a:cs typeface="Arial"/>
                <a:sym typeface="Arial"/>
              </a:rPr>
              <a:t>Quản lý giao thông và an toàn đường bộ là những thách thức lớn, đặc biệt trong điều kiện ánh sáng yếu.</a:t>
            </a:r>
            <a:endParaRPr/>
          </a:p>
          <a:p>
            <a:pPr indent="-391333" lvl="1" marL="782665" marR="0" rtl="0" algn="l">
              <a:lnSpc>
                <a:spcPct val="140000"/>
              </a:lnSpc>
              <a:spcBef>
                <a:spcPts val="0"/>
              </a:spcBef>
              <a:spcAft>
                <a:spcPts val="0"/>
              </a:spcAft>
              <a:buClr>
                <a:srgbClr val="14274E"/>
              </a:buClr>
              <a:buSzPts val="3625"/>
              <a:buFont typeface="Arial"/>
              <a:buChar char="•"/>
            </a:pPr>
            <a:r>
              <a:rPr b="0" i="0" lang="en-US" sz="3625" u="none" cap="none" strike="noStrike">
                <a:solidFill>
                  <a:srgbClr val="14274E"/>
                </a:solidFill>
                <a:latin typeface="Arial"/>
                <a:ea typeface="Arial"/>
                <a:cs typeface="Arial"/>
                <a:sym typeface="Arial"/>
              </a:rPr>
              <a:t>Đề xuất một hệ thống phát hiện phương tiện dựa trên học sâu và xử lý ảnh, tập trung vào việc nhận diện xe trong điều kiện ban đêm.</a:t>
            </a:r>
            <a:endParaRPr/>
          </a:p>
          <a:p>
            <a:pPr indent="0" lvl="0" marL="0" marR="0" rtl="0" algn="l">
              <a:lnSpc>
                <a:spcPct val="140000"/>
              </a:lnSpc>
              <a:spcBef>
                <a:spcPts val="0"/>
              </a:spcBef>
              <a:spcAft>
                <a:spcPts val="0"/>
              </a:spcAft>
              <a:buNone/>
            </a:pPr>
            <a:r>
              <a:t/>
            </a:r>
            <a:endParaRPr b="0" i="0" sz="3625" u="none" cap="none" strike="noStrike">
              <a:solidFill>
                <a:srgbClr val="14274E"/>
              </a:solidFill>
              <a:latin typeface="Arial"/>
              <a:ea typeface="Arial"/>
              <a:cs typeface="Arial"/>
              <a:sym typeface="Arial"/>
            </a:endParaRPr>
          </a:p>
        </p:txBody>
      </p:sp>
      <p:sp>
        <p:nvSpPr>
          <p:cNvPr id="113" name="Google Shape;113;p3"/>
          <p:cNvSpPr txBox="1"/>
          <p:nvPr/>
        </p:nvSpPr>
        <p:spPr>
          <a:xfrm>
            <a:off x="1585252" y="1950995"/>
            <a:ext cx="8008924"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682" name="Shape 682"/>
        <p:cNvGrpSpPr/>
        <p:nvPr/>
      </p:nvGrpSpPr>
      <p:grpSpPr>
        <a:xfrm>
          <a:off x="0" y="0"/>
          <a:ext cx="0" cy="0"/>
          <a:chOff x="0" y="0"/>
          <a:chExt cx="0" cy="0"/>
        </a:xfrm>
      </p:grpSpPr>
      <p:sp>
        <p:nvSpPr>
          <p:cNvPr id="683" name="Google Shape;683;p30"/>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684" name="Google Shape;684;p30"/>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685" name="Google Shape;685;p30"/>
          <p:cNvGrpSpPr/>
          <p:nvPr/>
        </p:nvGrpSpPr>
        <p:grpSpPr>
          <a:xfrm>
            <a:off x="1038225" y="922658"/>
            <a:ext cx="16230600" cy="8335642"/>
            <a:chOff x="0" y="-38100"/>
            <a:chExt cx="4274726" cy="2195395"/>
          </a:xfrm>
        </p:grpSpPr>
        <p:sp>
          <p:nvSpPr>
            <p:cNvPr id="686" name="Google Shape;686;p30"/>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88" name="Google Shape;688;p30"/>
          <p:cNvSpPr/>
          <p:nvPr/>
        </p:nvSpPr>
        <p:spPr>
          <a:xfrm>
            <a:off x="4114800" y="3529672"/>
            <a:ext cx="9427591" cy="2290817"/>
          </a:xfrm>
          <a:custGeom>
            <a:rect b="b" l="l" r="r" t="t"/>
            <a:pathLst>
              <a:path extrusionOk="0" h="2290817" w="9427591">
                <a:moveTo>
                  <a:pt x="0" y="0"/>
                </a:moveTo>
                <a:lnTo>
                  <a:pt x="9427591" y="0"/>
                </a:lnTo>
                <a:lnTo>
                  <a:pt x="9427591" y="2290816"/>
                </a:lnTo>
                <a:lnTo>
                  <a:pt x="0" y="2290816"/>
                </a:lnTo>
                <a:lnTo>
                  <a:pt x="0" y="0"/>
                </a:lnTo>
                <a:close/>
              </a:path>
            </a:pathLst>
          </a:custGeom>
          <a:blipFill rotWithShape="1">
            <a:blip r:embed="rId4">
              <a:alphaModFix/>
            </a:blip>
            <a:stretch>
              <a:fillRect b="0" l="0" r="0" t="0"/>
            </a:stretch>
          </a:blipFill>
          <a:ln>
            <a:noFill/>
          </a:ln>
        </p:spPr>
      </p:sp>
      <p:sp>
        <p:nvSpPr>
          <p:cNvPr id="689" name="Google Shape;689;p30"/>
          <p:cNvSpPr/>
          <p:nvPr/>
        </p:nvSpPr>
        <p:spPr>
          <a:xfrm>
            <a:off x="4114800" y="6427583"/>
            <a:ext cx="9528026" cy="1281547"/>
          </a:xfrm>
          <a:custGeom>
            <a:rect b="b" l="l" r="r" t="t"/>
            <a:pathLst>
              <a:path extrusionOk="0" h="1281547" w="9528026">
                <a:moveTo>
                  <a:pt x="0" y="0"/>
                </a:moveTo>
                <a:lnTo>
                  <a:pt x="9528026" y="0"/>
                </a:lnTo>
                <a:lnTo>
                  <a:pt x="9528026" y="1281547"/>
                </a:lnTo>
                <a:lnTo>
                  <a:pt x="0" y="1281547"/>
                </a:lnTo>
                <a:lnTo>
                  <a:pt x="0" y="0"/>
                </a:lnTo>
                <a:close/>
              </a:path>
            </a:pathLst>
          </a:custGeom>
          <a:blipFill rotWithShape="1">
            <a:blip r:embed="rId5">
              <a:alphaModFix/>
            </a:blip>
            <a:stretch>
              <a:fillRect b="0" l="0" r="0" t="0"/>
            </a:stretch>
          </a:blipFill>
          <a:ln>
            <a:noFill/>
          </a:ln>
        </p:spPr>
      </p:sp>
      <p:sp>
        <p:nvSpPr>
          <p:cNvPr id="690" name="Google Shape;690;p30"/>
          <p:cNvSpPr/>
          <p:nvPr/>
        </p:nvSpPr>
        <p:spPr>
          <a:xfrm>
            <a:off x="6737736" y="7896742"/>
            <a:ext cx="4501809" cy="780016"/>
          </a:xfrm>
          <a:custGeom>
            <a:rect b="b" l="l" r="r" t="t"/>
            <a:pathLst>
              <a:path extrusionOk="0" h="780016" w="4501809">
                <a:moveTo>
                  <a:pt x="0" y="0"/>
                </a:moveTo>
                <a:lnTo>
                  <a:pt x="4501809" y="0"/>
                </a:lnTo>
                <a:lnTo>
                  <a:pt x="4501809" y="780016"/>
                </a:lnTo>
                <a:lnTo>
                  <a:pt x="0" y="780016"/>
                </a:lnTo>
                <a:lnTo>
                  <a:pt x="0" y="0"/>
                </a:lnTo>
                <a:close/>
              </a:path>
            </a:pathLst>
          </a:custGeom>
          <a:blipFill rotWithShape="1">
            <a:blip r:embed="rId6">
              <a:alphaModFix/>
            </a:blip>
            <a:stretch>
              <a:fillRect b="0" l="0" r="0" t="0"/>
            </a:stretch>
          </a:blipFill>
          <a:ln>
            <a:noFill/>
          </a:ln>
        </p:spPr>
      </p:sp>
      <p:sp>
        <p:nvSpPr>
          <p:cNvPr id="691" name="Google Shape;691;p30"/>
          <p:cNvSpPr txBox="1"/>
          <p:nvPr/>
        </p:nvSpPr>
        <p:spPr>
          <a:xfrm>
            <a:off x="1445572" y="1545658"/>
            <a:ext cx="7146900" cy="865805"/>
          </a:xfrm>
          <a:prstGeom prst="rect">
            <a:avLst/>
          </a:prstGeom>
          <a:noFill/>
          <a:ln>
            <a:noFill/>
          </a:ln>
        </p:spPr>
        <p:txBody>
          <a:bodyPr anchorCtr="0" anchor="t" bIns="0" lIns="0" spcFirstLastPara="1" rIns="0" wrap="square" tIns="0">
            <a:spAutoFit/>
          </a:bodyPr>
          <a:lstStyle/>
          <a:p>
            <a:pPr indent="0" lvl="0" marL="0" marR="0" rtl="0" algn="just">
              <a:lnSpc>
                <a:spcPct val="79994"/>
              </a:lnSpc>
              <a:spcBef>
                <a:spcPts val="0"/>
              </a:spcBef>
              <a:spcAft>
                <a:spcPts val="0"/>
              </a:spcAft>
              <a:buNone/>
            </a:pPr>
            <a:r>
              <a:rPr b="1" i="0" lang="en-US" sz="7593" u="none" cap="none" strike="noStrike">
                <a:solidFill>
                  <a:srgbClr val="14274E"/>
                </a:solidFill>
                <a:latin typeface="Proxima Nova Extrabold"/>
                <a:ea typeface="Proxima Nova Extrabold"/>
                <a:cs typeface="Proxima Nova Extrabold"/>
                <a:sym typeface="Proxima Nova Extrabold"/>
              </a:rPr>
              <a:t>Noise Injection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695" name="Shape 695"/>
        <p:cNvGrpSpPr/>
        <p:nvPr/>
      </p:nvGrpSpPr>
      <p:grpSpPr>
        <a:xfrm>
          <a:off x="0" y="0"/>
          <a:ext cx="0" cy="0"/>
          <a:chOff x="0" y="0"/>
          <a:chExt cx="0" cy="0"/>
        </a:xfrm>
      </p:grpSpPr>
      <p:sp>
        <p:nvSpPr>
          <p:cNvPr id="696" name="Google Shape;696;p31"/>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697" name="Google Shape;697;p31"/>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698" name="Google Shape;698;p31"/>
          <p:cNvGrpSpPr/>
          <p:nvPr/>
        </p:nvGrpSpPr>
        <p:grpSpPr>
          <a:xfrm>
            <a:off x="1028700" y="922658"/>
            <a:ext cx="16230600" cy="8335642"/>
            <a:chOff x="0" y="-38100"/>
            <a:chExt cx="4274726" cy="2195395"/>
          </a:xfrm>
        </p:grpSpPr>
        <p:sp>
          <p:nvSpPr>
            <p:cNvPr id="699" name="Google Shape;699;p31"/>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1" name="Google Shape;701;p31"/>
          <p:cNvSpPr/>
          <p:nvPr/>
        </p:nvSpPr>
        <p:spPr>
          <a:xfrm>
            <a:off x="4114800" y="4252446"/>
            <a:ext cx="9046294" cy="3101587"/>
          </a:xfrm>
          <a:custGeom>
            <a:rect b="b" l="l" r="r" t="t"/>
            <a:pathLst>
              <a:path extrusionOk="0" h="3101587" w="9046294">
                <a:moveTo>
                  <a:pt x="0" y="0"/>
                </a:moveTo>
                <a:lnTo>
                  <a:pt x="9046294" y="0"/>
                </a:lnTo>
                <a:lnTo>
                  <a:pt x="9046294" y="3101587"/>
                </a:lnTo>
                <a:lnTo>
                  <a:pt x="0" y="3101587"/>
                </a:lnTo>
                <a:lnTo>
                  <a:pt x="0" y="0"/>
                </a:lnTo>
                <a:close/>
              </a:path>
            </a:pathLst>
          </a:custGeom>
          <a:blipFill rotWithShape="1">
            <a:blip r:embed="rId4">
              <a:alphaModFix/>
            </a:blip>
            <a:stretch>
              <a:fillRect b="0" l="0" r="0" t="0"/>
            </a:stretch>
          </a:blipFill>
          <a:ln>
            <a:noFill/>
          </a:ln>
        </p:spPr>
      </p:sp>
      <p:sp>
        <p:nvSpPr>
          <p:cNvPr id="702" name="Google Shape;702;p31"/>
          <p:cNvSpPr txBox="1"/>
          <p:nvPr/>
        </p:nvSpPr>
        <p:spPr>
          <a:xfrm>
            <a:off x="1571893" y="1775125"/>
            <a:ext cx="8386464" cy="688376"/>
          </a:xfrm>
          <a:prstGeom prst="rect">
            <a:avLst/>
          </a:prstGeom>
          <a:noFill/>
          <a:ln>
            <a:noFill/>
          </a:ln>
        </p:spPr>
        <p:txBody>
          <a:bodyPr anchorCtr="0" anchor="t" bIns="0" lIns="0" spcFirstLastPara="1" rIns="0" wrap="square" tIns="0">
            <a:spAutoFit/>
          </a:bodyPr>
          <a:lstStyle/>
          <a:p>
            <a:pPr indent="0" lvl="0" marL="0" marR="0" rtl="0" algn="just">
              <a:lnSpc>
                <a:spcPct val="79996"/>
              </a:lnSpc>
              <a:spcBef>
                <a:spcPts val="0"/>
              </a:spcBef>
              <a:spcAft>
                <a:spcPts val="0"/>
              </a:spcAft>
              <a:buNone/>
            </a:pPr>
            <a:r>
              <a:rPr b="1" i="0" lang="en-US" sz="6109" u="none" cap="none" strike="noStrike">
                <a:solidFill>
                  <a:srgbClr val="14274E"/>
                </a:solidFill>
                <a:latin typeface="Proxima Nova Extrabold"/>
                <a:ea typeface="Proxima Nova Extrabold"/>
                <a:cs typeface="Proxima Nova Extrabold"/>
                <a:sym typeface="Proxima Nova Extrabold"/>
              </a:rPr>
              <a:t>Contrast Adjustment</a:t>
            </a:r>
            <a:endParaRPr/>
          </a:p>
        </p:txBody>
      </p:sp>
      <p:sp>
        <p:nvSpPr>
          <p:cNvPr id="703" name="Google Shape;703;p31"/>
          <p:cNvSpPr txBox="1"/>
          <p:nvPr/>
        </p:nvSpPr>
        <p:spPr>
          <a:xfrm>
            <a:off x="1359809" y="7713345"/>
            <a:ext cx="13946073" cy="1137285"/>
          </a:xfrm>
          <a:prstGeom prst="rect">
            <a:avLst/>
          </a:prstGeom>
          <a:noFill/>
          <a:ln>
            <a:noFill/>
          </a:ln>
        </p:spPr>
        <p:txBody>
          <a:bodyPr anchorCtr="0" anchor="t" bIns="0" lIns="0" spcFirstLastPara="1" rIns="0" wrap="square" tIns="0">
            <a:spAutoFit/>
          </a:bodyPr>
          <a:lstStyle/>
          <a:p>
            <a:pPr indent="-259079" lvl="1" marL="518160" marR="0" rtl="0" algn="just">
              <a:lnSpc>
                <a:spcPct val="125000"/>
              </a:lnSpc>
              <a:spcBef>
                <a:spcPts val="0"/>
              </a:spcBef>
              <a:spcAft>
                <a:spcPts val="0"/>
              </a:spcAft>
              <a:buClr>
                <a:srgbClr val="14274E"/>
              </a:buClr>
              <a:buSzPts val="2400"/>
              <a:buFont typeface="Arial"/>
              <a:buChar char="•"/>
            </a:pPr>
            <a:r>
              <a:rPr b="0" i="0" lang="en-US" sz="2400" u="none" cap="none" strike="noStrike">
                <a:solidFill>
                  <a:srgbClr val="14274E"/>
                </a:solidFill>
                <a:latin typeface="Fraunces"/>
                <a:ea typeface="Fraunces"/>
                <a:cs typeface="Fraunces"/>
                <a:sym typeface="Fraunces"/>
              </a:rPr>
              <a:t>γ&gt;1: Ảnh bị “tối” đi, chi tiết vùng tối trở nên tối hẳn, nhưng vùng sáng có thể vẫn sáng.</a:t>
            </a:r>
            <a:endParaRPr/>
          </a:p>
          <a:p>
            <a:pPr indent="-259079" lvl="1" marL="518160" marR="0" rtl="0" algn="just">
              <a:lnSpc>
                <a:spcPct val="125000"/>
              </a:lnSpc>
              <a:spcBef>
                <a:spcPts val="0"/>
              </a:spcBef>
              <a:spcAft>
                <a:spcPts val="0"/>
              </a:spcAft>
              <a:buClr>
                <a:srgbClr val="14274E"/>
              </a:buClr>
              <a:buSzPts val="2400"/>
              <a:buFont typeface="Arial"/>
              <a:buChar char="•"/>
            </a:pPr>
            <a:r>
              <a:rPr b="0" i="0" lang="en-US" sz="2400" u="none" cap="none" strike="noStrike">
                <a:solidFill>
                  <a:srgbClr val="14274E"/>
                </a:solidFill>
                <a:latin typeface="Fraunces"/>
                <a:ea typeface="Fraunces"/>
                <a:cs typeface="Fraunces"/>
                <a:sym typeface="Fraunces"/>
              </a:rPr>
              <a:t>γ&lt;1: Ảnh “sáng” hơn, các chi tiết vùng tối được nâng sáng lên.</a:t>
            </a:r>
            <a:endParaRPr/>
          </a:p>
          <a:p>
            <a:pPr indent="0" lvl="0" marL="0" marR="0" rtl="0" algn="ctr">
              <a:lnSpc>
                <a:spcPct val="125000"/>
              </a:lnSpc>
              <a:spcBef>
                <a:spcPts val="0"/>
              </a:spcBef>
              <a:spcAft>
                <a:spcPts val="0"/>
              </a:spcAft>
              <a:buNone/>
            </a:pPr>
            <a:r>
              <a:t/>
            </a:r>
            <a:endParaRPr b="0" i="0" sz="2400" u="none" cap="none" strike="noStrike">
              <a:solidFill>
                <a:srgbClr val="14274E"/>
              </a:solidFill>
              <a:latin typeface="Fraunces"/>
              <a:ea typeface="Fraunces"/>
              <a:cs typeface="Fraunces"/>
              <a:sym typeface="Fraunce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707" name="Shape 707"/>
        <p:cNvGrpSpPr/>
        <p:nvPr/>
      </p:nvGrpSpPr>
      <p:grpSpPr>
        <a:xfrm>
          <a:off x="0" y="0"/>
          <a:ext cx="0" cy="0"/>
          <a:chOff x="0" y="0"/>
          <a:chExt cx="0" cy="0"/>
        </a:xfrm>
      </p:grpSpPr>
      <p:sp>
        <p:nvSpPr>
          <p:cNvPr id="708" name="Google Shape;708;p32"/>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709" name="Google Shape;709;p32"/>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710" name="Google Shape;710;p32"/>
          <p:cNvGrpSpPr/>
          <p:nvPr/>
        </p:nvGrpSpPr>
        <p:grpSpPr>
          <a:xfrm>
            <a:off x="1028700" y="922658"/>
            <a:ext cx="16230600" cy="8335642"/>
            <a:chOff x="0" y="-38100"/>
            <a:chExt cx="4274726" cy="2195395"/>
          </a:xfrm>
        </p:grpSpPr>
        <p:sp>
          <p:nvSpPr>
            <p:cNvPr id="711" name="Google Shape;711;p32"/>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2"/>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13" name="Google Shape;713;p32"/>
          <p:cNvSpPr txBox="1"/>
          <p:nvPr/>
        </p:nvSpPr>
        <p:spPr>
          <a:xfrm>
            <a:off x="2745254" y="4832351"/>
            <a:ext cx="12797493" cy="955674"/>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Experiments and Results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717" name="Shape 717"/>
        <p:cNvGrpSpPr/>
        <p:nvPr/>
      </p:nvGrpSpPr>
      <p:grpSpPr>
        <a:xfrm>
          <a:off x="0" y="0"/>
          <a:ext cx="0" cy="0"/>
          <a:chOff x="0" y="0"/>
          <a:chExt cx="0" cy="0"/>
        </a:xfrm>
      </p:grpSpPr>
      <p:sp>
        <p:nvSpPr>
          <p:cNvPr id="718" name="Google Shape;718;p33"/>
          <p:cNvSpPr/>
          <p:nvPr/>
        </p:nvSpPr>
        <p:spPr>
          <a:xfrm>
            <a:off x="477506" y="2382220"/>
            <a:ext cx="5445788" cy="5552307"/>
          </a:xfrm>
          <a:custGeom>
            <a:rect b="b" l="l" r="r" t="t"/>
            <a:pathLst>
              <a:path extrusionOk="0" h="5552307" w="5445788">
                <a:moveTo>
                  <a:pt x="0" y="0"/>
                </a:moveTo>
                <a:lnTo>
                  <a:pt x="5445788" y="0"/>
                </a:lnTo>
                <a:lnTo>
                  <a:pt x="5445788" y="5552307"/>
                </a:lnTo>
                <a:lnTo>
                  <a:pt x="0" y="5552307"/>
                </a:lnTo>
                <a:lnTo>
                  <a:pt x="0" y="0"/>
                </a:lnTo>
                <a:close/>
              </a:path>
            </a:pathLst>
          </a:custGeom>
          <a:blipFill rotWithShape="1">
            <a:blip r:embed="rId3">
              <a:alphaModFix/>
            </a:blip>
            <a:stretch>
              <a:fillRect b="0" l="0" r="0" t="0"/>
            </a:stretch>
          </a:blipFill>
          <a:ln>
            <a:noFill/>
          </a:ln>
        </p:spPr>
      </p:sp>
      <p:sp>
        <p:nvSpPr>
          <p:cNvPr id="719" name="Google Shape;719;p33"/>
          <p:cNvSpPr/>
          <p:nvPr/>
        </p:nvSpPr>
        <p:spPr>
          <a:xfrm>
            <a:off x="6391598" y="2382220"/>
            <a:ext cx="5553318" cy="5539872"/>
          </a:xfrm>
          <a:custGeom>
            <a:rect b="b" l="l" r="r" t="t"/>
            <a:pathLst>
              <a:path extrusionOk="0" h="5539872" w="5553318">
                <a:moveTo>
                  <a:pt x="0" y="0"/>
                </a:moveTo>
                <a:lnTo>
                  <a:pt x="5553318" y="0"/>
                </a:lnTo>
                <a:lnTo>
                  <a:pt x="5553318" y="5539872"/>
                </a:lnTo>
                <a:lnTo>
                  <a:pt x="0" y="5539872"/>
                </a:lnTo>
                <a:lnTo>
                  <a:pt x="0" y="0"/>
                </a:lnTo>
                <a:close/>
              </a:path>
            </a:pathLst>
          </a:custGeom>
          <a:blipFill rotWithShape="1">
            <a:blip r:embed="rId4">
              <a:alphaModFix/>
            </a:blip>
            <a:stretch>
              <a:fillRect b="0" l="0" r="0" t="0"/>
            </a:stretch>
          </a:blipFill>
          <a:ln>
            <a:noFill/>
          </a:ln>
        </p:spPr>
      </p:sp>
      <p:sp>
        <p:nvSpPr>
          <p:cNvPr id="720" name="Google Shape;720;p33"/>
          <p:cNvSpPr/>
          <p:nvPr/>
        </p:nvSpPr>
        <p:spPr>
          <a:xfrm>
            <a:off x="12411641" y="2352473"/>
            <a:ext cx="5398853" cy="5569620"/>
          </a:xfrm>
          <a:custGeom>
            <a:rect b="b" l="l" r="r" t="t"/>
            <a:pathLst>
              <a:path extrusionOk="0" h="5569620" w="5398853">
                <a:moveTo>
                  <a:pt x="0" y="0"/>
                </a:moveTo>
                <a:lnTo>
                  <a:pt x="5398853" y="0"/>
                </a:lnTo>
                <a:lnTo>
                  <a:pt x="5398853" y="5569619"/>
                </a:lnTo>
                <a:lnTo>
                  <a:pt x="0" y="556961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724" name="Shape 724"/>
        <p:cNvGrpSpPr/>
        <p:nvPr/>
      </p:nvGrpSpPr>
      <p:grpSpPr>
        <a:xfrm>
          <a:off x="0" y="0"/>
          <a:ext cx="0" cy="0"/>
          <a:chOff x="0" y="0"/>
          <a:chExt cx="0" cy="0"/>
        </a:xfrm>
      </p:grpSpPr>
      <p:sp>
        <p:nvSpPr>
          <p:cNvPr id="725" name="Google Shape;725;p34"/>
          <p:cNvSpPr/>
          <p:nvPr/>
        </p:nvSpPr>
        <p:spPr>
          <a:xfrm>
            <a:off x="297883" y="2419239"/>
            <a:ext cx="5526174" cy="5448523"/>
          </a:xfrm>
          <a:custGeom>
            <a:rect b="b" l="l" r="r" t="t"/>
            <a:pathLst>
              <a:path extrusionOk="0" h="5448523" w="5526174">
                <a:moveTo>
                  <a:pt x="0" y="0"/>
                </a:moveTo>
                <a:lnTo>
                  <a:pt x="5526175" y="0"/>
                </a:lnTo>
                <a:lnTo>
                  <a:pt x="5526175" y="5448522"/>
                </a:lnTo>
                <a:lnTo>
                  <a:pt x="0" y="5448522"/>
                </a:lnTo>
                <a:lnTo>
                  <a:pt x="0" y="0"/>
                </a:lnTo>
                <a:close/>
              </a:path>
            </a:pathLst>
          </a:custGeom>
          <a:blipFill rotWithShape="1">
            <a:blip r:embed="rId3">
              <a:alphaModFix/>
            </a:blip>
            <a:stretch>
              <a:fillRect b="0" l="0" r="0" t="0"/>
            </a:stretch>
          </a:blipFill>
          <a:ln>
            <a:noFill/>
          </a:ln>
        </p:spPr>
      </p:sp>
      <p:sp>
        <p:nvSpPr>
          <p:cNvPr id="726" name="Google Shape;726;p34"/>
          <p:cNvSpPr/>
          <p:nvPr/>
        </p:nvSpPr>
        <p:spPr>
          <a:xfrm>
            <a:off x="6592065" y="2431090"/>
            <a:ext cx="5215032" cy="5436671"/>
          </a:xfrm>
          <a:custGeom>
            <a:rect b="b" l="l" r="r" t="t"/>
            <a:pathLst>
              <a:path extrusionOk="0" h="5436671" w="5215032">
                <a:moveTo>
                  <a:pt x="0" y="0"/>
                </a:moveTo>
                <a:lnTo>
                  <a:pt x="5215032" y="0"/>
                </a:lnTo>
                <a:lnTo>
                  <a:pt x="5215032" y="5436671"/>
                </a:lnTo>
                <a:lnTo>
                  <a:pt x="0" y="5436671"/>
                </a:lnTo>
                <a:lnTo>
                  <a:pt x="0" y="0"/>
                </a:lnTo>
                <a:close/>
              </a:path>
            </a:pathLst>
          </a:custGeom>
          <a:blipFill rotWithShape="1">
            <a:blip r:embed="rId4">
              <a:alphaModFix/>
            </a:blip>
            <a:stretch>
              <a:fillRect b="0" l="0" r="0" t="0"/>
            </a:stretch>
          </a:blipFill>
          <a:ln>
            <a:noFill/>
          </a:ln>
        </p:spPr>
      </p:sp>
      <p:sp>
        <p:nvSpPr>
          <p:cNvPr id="727" name="Google Shape;727;p34"/>
          <p:cNvSpPr/>
          <p:nvPr/>
        </p:nvSpPr>
        <p:spPr>
          <a:xfrm>
            <a:off x="12579334" y="2431090"/>
            <a:ext cx="5410782" cy="5436671"/>
          </a:xfrm>
          <a:custGeom>
            <a:rect b="b" l="l" r="r" t="t"/>
            <a:pathLst>
              <a:path extrusionOk="0" h="5436671" w="5410782">
                <a:moveTo>
                  <a:pt x="0" y="0"/>
                </a:moveTo>
                <a:lnTo>
                  <a:pt x="5410783" y="0"/>
                </a:lnTo>
                <a:lnTo>
                  <a:pt x="5410783" y="5436671"/>
                </a:lnTo>
                <a:lnTo>
                  <a:pt x="0" y="5436671"/>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731" name="Shape 731"/>
        <p:cNvGrpSpPr/>
        <p:nvPr/>
      </p:nvGrpSpPr>
      <p:grpSpPr>
        <a:xfrm>
          <a:off x="0" y="0"/>
          <a:ext cx="0" cy="0"/>
          <a:chOff x="0" y="0"/>
          <a:chExt cx="0" cy="0"/>
        </a:xfrm>
      </p:grpSpPr>
      <p:sp>
        <p:nvSpPr>
          <p:cNvPr id="732" name="Google Shape;732;p35"/>
          <p:cNvSpPr/>
          <p:nvPr/>
        </p:nvSpPr>
        <p:spPr>
          <a:xfrm>
            <a:off x="386849" y="2297727"/>
            <a:ext cx="5678802" cy="5761103"/>
          </a:xfrm>
          <a:custGeom>
            <a:rect b="b" l="l" r="r" t="t"/>
            <a:pathLst>
              <a:path extrusionOk="0" h="5761103" w="5678802">
                <a:moveTo>
                  <a:pt x="0" y="0"/>
                </a:moveTo>
                <a:lnTo>
                  <a:pt x="5678802" y="0"/>
                </a:lnTo>
                <a:lnTo>
                  <a:pt x="5678802" y="5761103"/>
                </a:lnTo>
                <a:lnTo>
                  <a:pt x="0" y="5761103"/>
                </a:lnTo>
                <a:lnTo>
                  <a:pt x="0" y="0"/>
                </a:lnTo>
                <a:close/>
              </a:path>
            </a:pathLst>
          </a:custGeom>
          <a:blipFill rotWithShape="1">
            <a:blip r:embed="rId3">
              <a:alphaModFix/>
            </a:blip>
            <a:stretch>
              <a:fillRect b="0" l="0" r="0" t="0"/>
            </a:stretch>
          </a:blipFill>
          <a:ln>
            <a:noFill/>
          </a:ln>
        </p:spPr>
      </p:sp>
      <p:sp>
        <p:nvSpPr>
          <p:cNvPr id="733" name="Google Shape;733;p35"/>
          <p:cNvSpPr/>
          <p:nvPr/>
        </p:nvSpPr>
        <p:spPr>
          <a:xfrm>
            <a:off x="6459066" y="2228170"/>
            <a:ext cx="5407082" cy="5773894"/>
          </a:xfrm>
          <a:custGeom>
            <a:rect b="b" l="l" r="r" t="t"/>
            <a:pathLst>
              <a:path extrusionOk="0" h="5773894" w="5407082">
                <a:moveTo>
                  <a:pt x="0" y="0"/>
                </a:moveTo>
                <a:lnTo>
                  <a:pt x="5407082" y="0"/>
                </a:lnTo>
                <a:lnTo>
                  <a:pt x="5407082" y="5773893"/>
                </a:lnTo>
                <a:lnTo>
                  <a:pt x="0" y="5773893"/>
                </a:lnTo>
                <a:lnTo>
                  <a:pt x="0" y="0"/>
                </a:lnTo>
                <a:close/>
              </a:path>
            </a:pathLst>
          </a:custGeom>
          <a:blipFill rotWithShape="1">
            <a:blip r:embed="rId4">
              <a:alphaModFix/>
            </a:blip>
            <a:stretch>
              <a:fillRect b="0" l="0" r="0" t="0"/>
            </a:stretch>
          </a:blipFill>
          <a:ln>
            <a:noFill/>
          </a:ln>
        </p:spPr>
      </p:sp>
      <p:sp>
        <p:nvSpPr>
          <p:cNvPr id="734" name="Google Shape;734;p35"/>
          <p:cNvSpPr/>
          <p:nvPr/>
        </p:nvSpPr>
        <p:spPr>
          <a:xfrm>
            <a:off x="12260947" y="2264133"/>
            <a:ext cx="5640204" cy="5737931"/>
          </a:xfrm>
          <a:custGeom>
            <a:rect b="b" l="l" r="r" t="t"/>
            <a:pathLst>
              <a:path extrusionOk="0" h="5737931" w="5640204">
                <a:moveTo>
                  <a:pt x="0" y="0"/>
                </a:moveTo>
                <a:lnTo>
                  <a:pt x="5640204" y="0"/>
                </a:lnTo>
                <a:lnTo>
                  <a:pt x="5640204" y="5737930"/>
                </a:lnTo>
                <a:lnTo>
                  <a:pt x="0" y="573793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738" name="Shape 738"/>
        <p:cNvGrpSpPr/>
        <p:nvPr/>
      </p:nvGrpSpPr>
      <p:grpSpPr>
        <a:xfrm>
          <a:off x="0" y="0"/>
          <a:ext cx="0" cy="0"/>
          <a:chOff x="0" y="0"/>
          <a:chExt cx="0" cy="0"/>
        </a:xfrm>
      </p:grpSpPr>
      <p:sp>
        <p:nvSpPr>
          <p:cNvPr id="739" name="Google Shape;739;p36"/>
          <p:cNvSpPr/>
          <p:nvPr/>
        </p:nvSpPr>
        <p:spPr>
          <a:xfrm>
            <a:off x="678953" y="2361982"/>
            <a:ext cx="5352712" cy="5552440"/>
          </a:xfrm>
          <a:custGeom>
            <a:rect b="b" l="l" r="r" t="t"/>
            <a:pathLst>
              <a:path extrusionOk="0" h="5552440" w="5352712">
                <a:moveTo>
                  <a:pt x="0" y="0"/>
                </a:moveTo>
                <a:lnTo>
                  <a:pt x="5352712" y="0"/>
                </a:lnTo>
                <a:lnTo>
                  <a:pt x="5352712" y="5552439"/>
                </a:lnTo>
                <a:lnTo>
                  <a:pt x="0" y="5552439"/>
                </a:lnTo>
                <a:lnTo>
                  <a:pt x="0" y="0"/>
                </a:lnTo>
                <a:close/>
              </a:path>
            </a:pathLst>
          </a:custGeom>
          <a:blipFill rotWithShape="1">
            <a:blip r:embed="rId3">
              <a:alphaModFix/>
            </a:blip>
            <a:stretch>
              <a:fillRect b="0" l="0" r="0" t="0"/>
            </a:stretch>
          </a:blipFill>
          <a:ln>
            <a:noFill/>
          </a:ln>
        </p:spPr>
      </p:sp>
      <p:sp>
        <p:nvSpPr>
          <p:cNvPr id="740" name="Google Shape;740;p36"/>
          <p:cNvSpPr/>
          <p:nvPr/>
        </p:nvSpPr>
        <p:spPr>
          <a:xfrm>
            <a:off x="6443994" y="2390005"/>
            <a:ext cx="5440514" cy="5535014"/>
          </a:xfrm>
          <a:custGeom>
            <a:rect b="b" l="l" r="r" t="t"/>
            <a:pathLst>
              <a:path extrusionOk="0" h="5535014" w="5440514">
                <a:moveTo>
                  <a:pt x="0" y="0"/>
                </a:moveTo>
                <a:lnTo>
                  <a:pt x="5440513" y="0"/>
                </a:lnTo>
                <a:lnTo>
                  <a:pt x="5440513" y="5535013"/>
                </a:lnTo>
                <a:lnTo>
                  <a:pt x="0" y="5535013"/>
                </a:lnTo>
                <a:lnTo>
                  <a:pt x="0" y="0"/>
                </a:lnTo>
                <a:close/>
              </a:path>
            </a:pathLst>
          </a:custGeom>
          <a:blipFill rotWithShape="1">
            <a:blip r:embed="rId4">
              <a:alphaModFix/>
            </a:blip>
            <a:stretch>
              <a:fillRect b="0" l="0" r="0" t="0"/>
            </a:stretch>
          </a:blipFill>
          <a:ln>
            <a:noFill/>
          </a:ln>
        </p:spPr>
      </p:sp>
      <p:sp>
        <p:nvSpPr>
          <p:cNvPr id="741" name="Google Shape;741;p36"/>
          <p:cNvSpPr/>
          <p:nvPr/>
        </p:nvSpPr>
        <p:spPr>
          <a:xfrm>
            <a:off x="12095936" y="2361982"/>
            <a:ext cx="5513111" cy="5540004"/>
          </a:xfrm>
          <a:custGeom>
            <a:rect b="b" l="l" r="r" t="t"/>
            <a:pathLst>
              <a:path extrusionOk="0" h="5540004" w="5513111">
                <a:moveTo>
                  <a:pt x="0" y="0"/>
                </a:moveTo>
                <a:lnTo>
                  <a:pt x="5513111" y="0"/>
                </a:lnTo>
                <a:lnTo>
                  <a:pt x="5513111" y="5540004"/>
                </a:lnTo>
                <a:lnTo>
                  <a:pt x="0" y="5540004"/>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D66"/>
        </a:solidFill>
      </p:bgPr>
    </p:bg>
    <p:spTree>
      <p:nvGrpSpPr>
        <p:cNvPr id="745" name="Shape 745"/>
        <p:cNvGrpSpPr/>
        <p:nvPr/>
      </p:nvGrpSpPr>
      <p:grpSpPr>
        <a:xfrm>
          <a:off x="0" y="0"/>
          <a:ext cx="0" cy="0"/>
          <a:chOff x="0" y="0"/>
          <a:chExt cx="0" cy="0"/>
        </a:xfrm>
      </p:grpSpPr>
      <p:sp>
        <p:nvSpPr>
          <p:cNvPr id="746" name="Google Shape;746;p37"/>
          <p:cNvSpPr/>
          <p:nvPr/>
        </p:nvSpPr>
        <p:spPr>
          <a:xfrm>
            <a:off x="1528383" y="1028700"/>
            <a:ext cx="15231234" cy="8567569"/>
          </a:xfrm>
          <a:custGeom>
            <a:rect b="b" l="l" r="r" t="t"/>
            <a:pathLst>
              <a:path extrusionOk="0" h="812800" w="1444978">
                <a:moveTo>
                  <a:pt x="0" y="0"/>
                </a:moveTo>
                <a:lnTo>
                  <a:pt x="1444978" y="0"/>
                </a:lnTo>
                <a:lnTo>
                  <a:pt x="1444978" y="812800"/>
                </a:lnTo>
                <a:lnTo>
                  <a:pt x="0" y="812800"/>
                </a:lnTo>
                <a:close/>
              </a:path>
            </a:pathLst>
          </a:custGeom>
          <a:blipFill rotWithShape="1">
            <a:blip r:embed="rId3">
              <a:alphaModFix/>
            </a:blip>
            <a:stretch>
              <a:fillRect b="-4760" l="0" r="0" t="-4760"/>
            </a:stretch>
          </a:blipFill>
          <a:ln>
            <a:noFill/>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750" name="Shape 750"/>
        <p:cNvGrpSpPr/>
        <p:nvPr/>
      </p:nvGrpSpPr>
      <p:grpSpPr>
        <a:xfrm>
          <a:off x="0" y="0"/>
          <a:ext cx="0" cy="0"/>
          <a:chOff x="0" y="0"/>
          <a:chExt cx="0" cy="0"/>
        </a:xfrm>
      </p:grpSpPr>
      <p:sp>
        <p:nvSpPr>
          <p:cNvPr id="751" name="Google Shape;751;p38"/>
          <p:cNvSpPr/>
          <p:nvPr/>
        </p:nvSpPr>
        <p:spPr>
          <a:xfrm>
            <a:off x="10315197" y="271999"/>
            <a:ext cx="6944103" cy="9743002"/>
          </a:xfrm>
          <a:custGeom>
            <a:rect b="b" l="l" r="r" t="t"/>
            <a:pathLst>
              <a:path extrusionOk="0" h="9743002" w="6944103">
                <a:moveTo>
                  <a:pt x="0" y="0"/>
                </a:moveTo>
                <a:lnTo>
                  <a:pt x="6944103" y="0"/>
                </a:lnTo>
                <a:lnTo>
                  <a:pt x="6944103" y="9743002"/>
                </a:lnTo>
                <a:lnTo>
                  <a:pt x="0" y="9743002"/>
                </a:lnTo>
                <a:lnTo>
                  <a:pt x="0" y="0"/>
                </a:lnTo>
                <a:close/>
              </a:path>
            </a:pathLst>
          </a:custGeom>
          <a:blipFill rotWithShape="1">
            <a:blip r:embed="rId3">
              <a:alphaModFix/>
            </a:blip>
            <a:stretch>
              <a:fillRect b="0" l="0" r="0" t="0"/>
            </a:stretch>
          </a:blipFill>
          <a:ln>
            <a:noFill/>
          </a:ln>
        </p:spPr>
      </p:sp>
      <p:sp>
        <p:nvSpPr>
          <p:cNvPr id="752" name="Google Shape;752;p38"/>
          <p:cNvSpPr txBox="1"/>
          <p:nvPr/>
        </p:nvSpPr>
        <p:spPr>
          <a:xfrm>
            <a:off x="1028700" y="1633538"/>
            <a:ext cx="13485177" cy="12096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7974" u="none" cap="none" strike="noStrike">
                <a:solidFill>
                  <a:srgbClr val="F1F6F9"/>
                </a:solidFill>
                <a:latin typeface="Proxima Nova"/>
                <a:ea typeface="Proxima Nova"/>
                <a:cs typeface="Proxima Nova"/>
                <a:sym typeface="Proxima Nova"/>
              </a:rPr>
              <a:t>Conclusion and Future Work</a:t>
            </a:r>
            <a:endParaRPr/>
          </a:p>
        </p:txBody>
      </p:sp>
      <p:sp>
        <p:nvSpPr>
          <p:cNvPr id="753" name="Google Shape;753;p38"/>
          <p:cNvSpPr txBox="1"/>
          <p:nvPr/>
        </p:nvSpPr>
        <p:spPr>
          <a:xfrm>
            <a:off x="1028700" y="4133006"/>
            <a:ext cx="16230600" cy="4069376"/>
          </a:xfrm>
          <a:prstGeom prst="rect">
            <a:avLst/>
          </a:prstGeom>
          <a:noFill/>
          <a:ln>
            <a:noFill/>
          </a:ln>
        </p:spPr>
        <p:txBody>
          <a:bodyPr anchorCtr="0" anchor="t" bIns="0" lIns="0" spcFirstLastPara="1" rIns="0" wrap="square" tIns="0">
            <a:spAutoFit/>
          </a:bodyPr>
          <a:lstStyle/>
          <a:p>
            <a:pPr indent="0" lvl="0" marL="0" marR="0" rtl="0" algn="l">
              <a:lnSpc>
                <a:spcPct val="130011"/>
              </a:lnSpc>
              <a:spcBef>
                <a:spcPts val="0"/>
              </a:spcBef>
              <a:spcAft>
                <a:spcPts val="0"/>
              </a:spcAft>
              <a:buNone/>
            </a:pPr>
            <a:r>
              <a:rPr b="0" i="0" lang="en-US" sz="2509" u="none" cap="none" strike="noStrike">
                <a:solidFill>
                  <a:srgbClr val="F1F6F9"/>
                </a:solidFill>
                <a:latin typeface="Arial"/>
                <a:ea typeface="Arial"/>
                <a:cs typeface="Arial"/>
                <a:sym typeface="Arial"/>
              </a:rPr>
              <a:t>Nghiên cứu của chúng tôi đề xuất một phương pháp hai giai đoạn để phát hiện phương tiện ban đêm, sử dụng CycleGAN để chuyển đổi hình ảnh và YOLOv8 để nhận diện đối tượng. Mặc dù CycleGAN có thể chuyển đổi ảnh ban ngày sang ban đêm, nhưng chất lượng chưa tối ưu, ảnh hưởng đến độ chính xác của YOLOv8. Mô hình gặp khó khăn trong việc phát hiện một số loại phương tiện, cho thấy thách thức về chất lượng dữ liệu, sự mất cân bằng giữa các lớp, cũng như giới hạn tài nguyên GPU trên Google Colab, khiến mô hình không thể học đầy đủ.</a:t>
            </a:r>
            <a:endParaRPr/>
          </a:p>
          <a:p>
            <a:pPr indent="0" lvl="0" marL="0" marR="0" rtl="0" algn="l">
              <a:lnSpc>
                <a:spcPct val="130011"/>
              </a:lnSpc>
              <a:spcBef>
                <a:spcPts val="0"/>
              </a:spcBef>
              <a:spcAft>
                <a:spcPts val="0"/>
              </a:spcAft>
              <a:buNone/>
            </a:pPr>
            <a:r>
              <a:t/>
            </a:r>
            <a:endParaRPr b="0" i="0" sz="2509" u="none" cap="none" strike="noStrike">
              <a:solidFill>
                <a:srgbClr val="F1F6F9"/>
              </a:solidFill>
              <a:latin typeface="Arial"/>
              <a:ea typeface="Arial"/>
              <a:cs typeface="Arial"/>
              <a:sym typeface="Arial"/>
            </a:endParaRPr>
          </a:p>
          <a:p>
            <a:pPr indent="0" lvl="0" marL="0" marR="0" rtl="0" algn="l">
              <a:lnSpc>
                <a:spcPct val="130011"/>
              </a:lnSpc>
              <a:spcBef>
                <a:spcPts val="0"/>
              </a:spcBef>
              <a:spcAft>
                <a:spcPts val="0"/>
              </a:spcAft>
              <a:buNone/>
            </a:pPr>
            <a:r>
              <a:rPr b="0" i="0" lang="en-US" sz="2509" u="none" cap="none" strike="noStrike">
                <a:solidFill>
                  <a:srgbClr val="F1F6F9"/>
                </a:solidFill>
                <a:latin typeface="Arial"/>
                <a:ea typeface="Arial"/>
                <a:cs typeface="Arial"/>
                <a:sym typeface="Arial"/>
              </a:rPr>
              <a:t>Để cải thiện, chúng tôi đề xuất sử dụng mô hình GAN tiên tiến hơn như StarGAN v2, mở rộng tập dữ liệu ban đêm, áp dụng kỹ thuật tăng cường dữ liệu và tối ưu hóa YOLOv8 bằng transfer learning. Đồng thời, việc huấn luyện trên các nền tảng có tài nguyên GPU mạnh mẽ hơn có thể giúp mô hình đạt hiệu suất tốt hơn.</a:t>
            </a:r>
            <a:endParaRPr/>
          </a:p>
          <a:p>
            <a:pPr indent="0" lvl="0" marL="0" marR="0" rtl="0" algn="l">
              <a:lnSpc>
                <a:spcPct val="130011"/>
              </a:lnSpc>
              <a:spcBef>
                <a:spcPts val="0"/>
              </a:spcBef>
              <a:spcAft>
                <a:spcPts val="0"/>
              </a:spcAft>
              <a:buNone/>
            </a:pPr>
            <a:r>
              <a:t/>
            </a:r>
            <a:endParaRPr b="0" i="0" sz="2509" u="none" cap="none" strike="noStrike">
              <a:solidFill>
                <a:srgbClr val="F1F6F9"/>
              </a:solidFill>
              <a:latin typeface="Arial"/>
              <a:ea typeface="Arial"/>
              <a:cs typeface="Arial"/>
              <a:sym typeface="Arial"/>
            </a:endParaRPr>
          </a:p>
        </p:txBody>
      </p:sp>
      <p:cxnSp>
        <p:nvCxnSpPr>
          <p:cNvPr id="754" name="Google Shape;754;p38"/>
          <p:cNvCxnSpPr/>
          <p:nvPr/>
        </p:nvCxnSpPr>
        <p:spPr>
          <a:xfrm>
            <a:off x="1028700" y="3800053"/>
            <a:ext cx="8384422" cy="0"/>
          </a:xfrm>
          <a:prstGeom prst="straightConnector1">
            <a:avLst/>
          </a:prstGeom>
          <a:noFill/>
          <a:ln cap="flat" cmpd="sng" w="104775">
            <a:solidFill>
              <a:srgbClr val="2D3D66"/>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758" name="Shape 758"/>
        <p:cNvGrpSpPr/>
        <p:nvPr/>
      </p:nvGrpSpPr>
      <p:grpSpPr>
        <a:xfrm>
          <a:off x="0" y="0"/>
          <a:ext cx="0" cy="0"/>
          <a:chOff x="0" y="0"/>
          <a:chExt cx="0" cy="0"/>
        </a:xfrm>
      </p:grpSpPr>
      <p:sp>
        <p:nvSpPr>
          <p:cNvPr id="759" name="Google Shape;759;p39"/>
          <p:cNvSpPr/>
          <p:nvPr/>
        </p:nvSpPr>
        <p:spPr>
          <a:xfrm flipH="1" rot="10800000">
            <a:off x="0" y="-57150"/>
            <a:ext cx="6229350" cy="6229350"/>
          </a:xfrm>
          <a:custGeom>
            <a:rect b="b" l="l" r="r" t="t"/>
            <a:pathLst>
              <a:path extrusionOk="0" h="6229350" w="6229350">
                <a:moveTo>
                  <a:pt x="0" y="6229350"/>
                </a:moveTo>
                <a:lnTo>
                  <a:pt x="6229350" y="6229350"/>
                </a:lnTo>
                <a:lnTo>
                  <a:pt x="6229350" y="0"/>
                </a:lnTo>
                <a:lnTo>
                  <a:pt x="0" y="0"/>
                </a:lnTo>
                <a:lnTo>
                  <a:pt x="0" y="6229350"/>
                </a:lnTo>
                <a:close/>
              </a:path>
            </a:pathLst>
          </a:custGeom>
          <a:blipFill rotWithShape="1">
            <a:blip r:embed="rId3">
              <a:alphaModFix/>
            </a:blip>
            <a:stretch>
              <a:fillRect b="0" l="0" r="0" t="0"/>
            </a:stretch>
          </a:blipFill>
          <a:ln>
            <a:noFill/>
          </a:ln>
        </p:spPr>
      </p:sp>
      <p:sp>
        <p:nvSpPr>
          <p:cNvPr id="760" name="Google Shape;760;p39"/>
          <p:cNvSpPr txBox="1"/>
          <p:nvPr/>
        </p:nvSpPr>
        <p:spPr>
          <a:xfrm>
            <a:off x="3485922" y="3818256"/>
            <a:ext cx="11316156" cy="3439794"/>
          </a:xfrm>
          <a:prstGeom prst="rect">
            <a:avLst/>
          </a:prstGeom>
          <a:noFill/>
          <a:ln>
            <a:noFill/>
          </a:ln>
        </p:spPr>
        <p:txBody>
          <a:bodyPr anchorCtr="0" anchor="t" bIns="0" lIns="0" spcFirstLastPara="1" rIns="0" wrap="square" tIns="0">
            <a:spAutoFit/>
          </a:bodyPr>
          <a:lstStyle/>
          <a:p>
            <a:pPr indent="0" lvl="0" marL="0" marR="0" rtl="0" algn="ctr">
              <a:lnSpc>
                <a:spcPct val="79996"/>
              </a:lnSpc>
              <a:spcBef>
                <a:spcPts val="0"/>
              </a:spcBef>
              <a:spcAft>
                <a:spcPts val="0"/>
              </a:spcAft>
              <a:buNone/>
            </a:pPr>
            <a:r>
              <a:rPr b="1" i="0" lang="en-US" sz="15962" u="none" cap="none" strike="noStrike">
                <a:solidFill>
                  <a:srgbClr val="F1F6F9"/>
                </a:solidFill>
                <a:latin typeface="Proxima Nova Extrabold"/>
                <a:ea typeface="Proxima Nova Extrabold"/>
                <a:cs typeface="Proxima Nova Extrabold"/>
                <a:sym typeface="Proxima Nova Extrabold"/>
              </a:rPr>
              <a:t>THANK YOU</a:t>
            </a:r>
            <a:endParaRPr/>
          </a:p>
        </p:txBody>
      </p:sp>
      <p:sp>
        <p:nvSpPr>
          <p:cNvPr id="761" name="Google Shape;761;p39"/>
          <p:cNvSpPr/>
          <p:nvPr/>
        </p:nvSpPr>
        <p:spPr>
          <a:xfrm>
            <a:off x="0" y="6172200"/>
            <a:ext cx="4848071" cy="4114800"/>
          </a:xfrm>
          <a:custGeom>
            <a:rect b="b" l="l" r="r" t="t"/>
            <a:pathLst>
              <a:path extrusionOk="0" h="4114800" w="4848071">
                <a:moveTo>
                  <a:pt x="0" y="0"/>
                </a:moveTo>
                <a:lnTo>
                  <a:pt x="4848071" y="0"/>
                </a:lnTo>
                <a:lnTo>
                  <a:pt x="4848071" y="4114800"/>
                </a:lnTo>
                <a:lnTo>
                  <a:pt x="0" y="4114800"/>
                </a:lnTo>
                <a:lnTo>
                  <a:pt x="0" y="0"/>
                </a:lnTo>
                <a:close/>
              </a:path>
            </a:pathLst>
          </a:custGeom>
          <a:blipFill rotWithShape="1">
            <a:blip r:embed="rId4">
              <a:alphaModFix/>
            </a:blip>
            <a:stretch>
              <a:fillRect b="0" l="0" r="0" t="0"/>
            </a:stretch>
          </a:blipFill>
          <a:ln>
            <a:noFill/>
          </a:ln>
        </p:spPr>
      </p:sp>
      <p:sp>
        <p:nvSpPr>
          <p:cNvPr id="762" name="Google Shape;762;p39"/>
          <p:cNvSpPr/>
          <p:nvPr/>
        </p:nvSpPr>
        <p:spPr>
          <a:xfrm rot="10800000">
            <a:off x="13439929" y="0"/>
            <a:ext cx="4848071" cy="4114800"/>
          </a:xfrm>
          <a:custGeom>
            <a:rect b="b" l="l" r="r" t="t"/>
            <a:pathLst>
              <a:path extrusionOk="0" h="4114800" w="4848071">
                <a:moveTo>
                  <a:pt x="4848071" y="4114800"/>
                </a:moveTo>
                <a:lnTo>
                  <a:pt x="0" y="4114800"/>
                </a:lnTo>
                <a:lnTo>
                  <a:pt x="0" y="0"/>
                </a:lnTo>
                <a:lnTo>
                  <a:pt x="4848071" y="0"/>
                </a:lnTo>
                <a:lnTo>
                  <a:pt x="4848071" y="4114800"/>
                </a:lnTo>
                <a:close/>
              </a:path>
            </a:pathLst>
          </a:custGeom>
          <a:blipFill rotWithShape="1">
            <a:blip r:embed="rId4">
              <a:alphaModFix/>
            </a:blip>
            <a:stretch>
              <a:fillRect b="0" l="0" r="0" t="0"/>
            </a:stretch>
          </a:blipFill>
          <a:ln>
            <a:noFill/>
          </a:ln>
        </p:spPr>
      </p:sp>
      <p:sp>
        <p:nvSpPr>
          <p:cNvPr id="763" name="Google Shape;763;p39"/>
          <p:cNvSpPr/>
          <p:nvPr/>
        </p:nvSpPr>
        <p:spPr>
          <a:xfrm flipH="1">
            <a:off x="12058650" y="4143375"/>
            <a:ext cx="6229350" cy="6229350"/>
          </a:xfrm>
          <a:custGeom>
            <a:rect b="b" l="l" r="r" t="t"/>
            <a:pathLst>
              <a:path extrusionOk="0" h="6229350" w="6229350">
                <a:moveTo>
                  <a:pt x="6229350" y="0"/>
                </a:moveTo>
                <a:lnTo>
                  <a:pt x="0" y="0"/>
                </a:lnTo>
                <a:lnTo>
                  <a:pt x="0" y="6229350"/>
                </a:lnTo>
                <a:lnTo>
                  <a:pt x="6229350" y="6229350"/>
                </a:lnTo>
                <a:lnTo>
                  <a:pt x="6229350" y="0"/>
                </a:lnTo>
                <a:close/>
              </a:path>
            </a:pathLst>
          </a:custGeom>
          <a:blipFill rotWithShape="1">
            <a:blip r:embed="rId3">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117" name="Shape 117"/>
        <p:cNvGrpSpPr/>
        <p:nvPr/>
      </p:nvGrpSpPr>
      <p:grpSpPr>
        <a:xfrm>
          <a:off x="0" y="0"/>
          <a:ext cx="0" cy="0"/>
          <a:chOff x="0" y="0"/>
          <a:chExt cx="0" cy="0"/>
        </a:xfrm>
      </p:grpSpPr>
      <p:sp>
        <p:nvSpPr>
          <p:cNvPr id="118" name="Google Shape;118;p4"/>
          <p:cNvSpPr/>
          <p:nvPr/>
        </p:nvSpPr>
        <p:spPr>
          <a:xfrm flipH="1" rot="10800000">
            <a:off x="0" y="-57150"/>
            <a:ext cx="3657759" cy="3657759"/>
          </a:xfrm>
          <a:custGeom>
            <a:rect b="b" l="l" r="r" t="t"/>
            <a:pathLst>
              <a:path extrusionOk="0" h="3657759" w="3657759">
                <a:moveTo>
                  <a:pt x="0" y="3657759"/>
                </a:moveTo>
                <a:lnTo>
                  <a:pt x="3657759" y="3657759"/>
                </a:lnTo>
                <a:lnTo>
                  <a:pt x="3657759" y="0"/>
                </a:lnTo>
                <a:lnTo>
                  <a:pt x="0" y="0"/>
                </a:lnTo>
                <a:lnTo>
                  <a:pt x="0" y="3657759"/>
                </a:lnTo>
                <a:close/>
              </a:path>
            </a:pathLst>
          </a:custGeom>
          <a:blipFill rotWithShape="1">
            <a:blip r:embed="rId3">
              <a:alphaModFix/>
            </a:blip>
            <a:stretch>
              <a:fillRect b="0" l="0" r="0" t="0"/>
            </a:stretch>
          </a:blipFill>
          <a:ln>
            <a:noFill/>
          </a:ln>
        </p:spPr>
      </p:sp>
      <p:sp>
        <p:nvSpPr>
          <p:cNvPr id="119" name="Google Shape;119;p4"/>
          <p:cNvSpPr/>
          <p:nvPr/>
        </p:nvSpPr>
        <p:spPr>
          <a:xfrm rot="10800000">
            <a:off x="13439929" y="0"/>
            <a:ext cx="4848071" cy="4114800"/>
          </a:xfrm>
          <a:custGeom>
            <a:rect b="b" l="l" r="r" t="t"/>
            <a:pathLst>
              <a:path extrusionOk="0" h="4114800" w="4848071">
                <a:moveTo>
                  <a:pt x="4848071" y="4114800"/>
                </a:moveTo>
                <a:lnTo>
                  <a:pt x="0" y="4114800"/>
                </a:lnTo>
                <a:lnTo>
                  <a:pt x="0" y="0"/>
                </a:lnTo>
                <a:lnTo>
                  <a:pt x="4848071" y="0"/>
                </a:lnTo>
                <a:lnTo>
                  <a:pt x="4848071" y="4114800"/>
                </a:lnTo>
                <a:close/>
              </a:path>
            </a:pathLst>
          </a:custGeom>
          <a:blipFill rotWithShape="1">
            <a:blip r:embed="rId4">
              <a:alphaModFix amt="50000"/>
            </a:blip>
            <a:stretch>
              <a:fillRect b="0" l="0" r="0" t="0"/>
            </a:stretch>
          </a:blipFill>
          <a:ln>
            <a:noFill/>
          </a:ln>
        </p:spPr>
      </p:sp>
      <p:sp>
        <p:nvSpPr>
          <p:cNvPr id="120" name="Google Shape;120;p4"/>
          <p:cNvSpPr/>
          <p:nvPr/>
        </p:nvSpPr>
        <p:spPr>
          <a:xfrm>
            <a:off x="0" y="6172200"/>
            <a:ext cx="4848071" cy="4114800"/>
          </a:xfrm>
          <a:custGeom>
            <a:rect b="b" l="l" r="r" t="t"/>
            <a:pathLst>
              <a:path extrusionOk="0" h="4114800" w="4848071">
                <a:moveTo>
                  <a:pt x="0" y="0"/>
                </a:moveTo>
                <a:lnTo>
                  <a:pt x="4848071" y="0"/>
                </a:lnTo>
                <a:lnTo>
                  <a:pt x="4848071" y="4114800"/>
                </a:lnTo>
                <a:lnTo>
                  <a:pt x="0" y="4114800"/>
                </a:lnTo>
                <a:lnTo>
                  <a:pt x="0" y="0"/>
                </a:lnTo>
                <a:close/>
              </a:path>
            </a:pathLst>
          </a:custGeom>
          <a:blipFill rotWithShape="1">
            <a:blip r:embed="rId4">
              <a:alphaModFix amt="51000"/>
            </a:blip>
            <a:stretch>
              <a:fillRect b="0" l="0" r="0" t="0"/>
            </a:stretch>
          </a:blipFill>
          <a:ln>
            <a:noFill/>
          </a:ln>
        </p:spPr>
      </p:sp>
      <p:sp>
        <p:nvSpPr>
          <p:cNvPr id="121" name="Google Shape;121;p4"/>
          <p:cNvSpPr/>
          <p:nvPr/>
        </p:nvSpPr>
        <p:spPr>
          <a:xfrm flipH="1">
            <a:off x="14630241" y="6629241"/>
            <a:ext cx="3657759" cy="3657759"/>
          </a:xfrm>
          <a:custGeom>
            <a:rect b="b" l="l" r="r" t="t"/>
            <a:pathLst>
              <a:path extrusionOk="0" h="3657759" w="3657759">
                <a:moveTo>
                  <a:pt x="3657759" y="0"/>
                </a:moveTo>
                <a:lnTo>
                  <a:pt x="0" y="0"/>
                </a:lnTo>
                <a:lnTo>
                  <a:pt x="0" y="3657759"/>
                </a:lnTo>
                <a:lnTo>
                  <a:pt x="3657759" y="3657759"/>
                </a:lnTo>
                <a:lnTo>
                  <a:pt x="3657759" y="0"/>
                </a:lnTo>
                <a:close/>
              </a:path>
            </a:pathLst>
          </a:custGeom>
          <a:blipFill rotWithShape="1">
            <a:blip r:embed="rId3">
              <a:alphaModFix/>
            </a:blip>
            <a:stretch>
              <a:fillRect b="0" l="0" r="0" t="0"/>
            </a:stretch>
          </a:blipFill>
          <a:ln>
            <a:noFill/>
          </a:ln>
        </p:spPr>
      </p:sp>
      <p:grpSp>
        <p:nvGrpSpPr>
          <p:cNvPr id="122" name="Google Shape;122;p4"/>
          <p:cNvGrpSpPr/>
          <p:nvPr/>
        </p:nvGrpSpPr>
        <p:grpSpPr>
          <a:xfrm>
            <a:off x="1028700" y="922658"/>
            <a:ext cx="16230600" cy="8335642"/>
            <a:chOff x="0" y="-38100"/>
            <a:chExt cx="4274726" cy="2195395"/>
          </a:xfrm>
        </p:grpSpPr>
        <p:sp>
          <p:nvSpPr>
            <p:cNvPr id="123" name="Google Shape;123;p4"/>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 name="Google Shape;125;p4"/>
          <p:cNvSpPr/>
          <p:nvPr/>
        </p:nvSpPr>
        <p:spPr>
          <a:xfrm>
            <a:off x="11437632" y="2068061"/>
            <a:ext cx="5526337" cy="3094749"/>
          </a:xfrm>
          <a:custGeom>
            <a:rect b="b" l="l" r="r" t="t"/>
            <a:pathLst>
              <a:path extrusionOk="0" h="3094749" w="5526337">
                <a:moveTo>
                  <a:pt x="0" y="0"/>
                </a:moveTo>
                <a:lnTo>
                  <a:pt x="5526337" y="0"/>
                </a:lnTo>
                <a:lnTo>
                  <a:pt x="5526337" y="3094749"/>
                </a:lnTo>
                <a:lnTo>
                  <a:pt x="0" y="3094749"/>
                </a:lnTo>
                <a:lnTo>
                  <a:pt x="0" y="0"/>
                </a:lnTo>
                <a:close/>
              </a:path>
            </a:pathLst>
          </a:custGeom>
          <a:blipFill rotWithShape="1">
            <a:blip r:embed="rId5">
              <a:alphaModFix/>
            </a:blip>
            <a:stretch>
              <a:fillRect b="0" l="0" r="0" t="0"/>
            </a:stretch>
          </a:blipFill>
          <a:ln>
            <a:noFill/>
          </a:ln>
        </p:spPr>
      </p:sp>
      <p:sp>
        <p:nvSpPr>
          <p:cNvPr id="126" name="Google Shape;126;p4"/>
          <p:cNvSpPr txBox="1"/>
          <p:nvPr/>
        </p:nvSpPr>
        <p:spPr>
          <a:xfrm>
            <a:off x="1260495" y="1590754"/>
            <a:ext cx="9973820" cy="7907450"/>
          </a:xfrm>
          <a:prstGeom prst="rect">
            <a:avLst/>
          </a:prstGeom>
          <a:noFill/>
          <a:ln>
            <a:noFill/>
          </a:ln>
        </p:spPr>
        <p:txBody>
          <a:bodyPr anchorCtr="0" anchor="t" bIns="0" lIns="0" spcFirstLastPara="1" rIns="0" wrap="square" tIns="0">
            <a:spAutoFit/>
          </a:bodyPr>
          <a:lstStyle/>
          <a:p>
            <a:pPr indent="-346484" lvl="1" marL="692969" marR="0" rtl="0" algn="l">
              <a:lnSpc>
                <a:spcPct val="178030"/>
              </a:lnSpc>
              <a:spcBef>
                <a:spcPts val="0"/>
              </a:spcBef>
              <a:spcAft>
                <a:spcPts val="0"/>
              </a:spcAft>
              <a:buClr>
                <a:srgbClr val="14274E"/>
              </a:buClr>
              <a:buSzPts val="3209"/>
              <a:buFont typeface="Arial"/>
              <a:buChar char="•"/>
            </a:pPr>
            <a:r>
              <a:rPr b="0" i="0" lang="en-US" sz="3209" u="none" cap="none" strike="noStrike">
                <a:solidFill>
                  <a:srgbClr val="14274E"/>
                </a:solidFill>
                <a:latin typeface="Arial"/>
                <a:ea typeface="Arial"/>
                <a:cs typeface="Arial"/>
                <a:sym typeface="Arial"/>
              </a:rPr>
              <a:t>Các nghiên cứu gần đây sử dụng các model Deep Learning như </a:t>
            </a:r>
            <a:r>
              <a:rPr b="1" i="0" lang="en-US" sz="3209" u="none" cap="none" strike="noStrike">
                <a:solidFill>
                  <a:srgbClr val="14274E"/>
                </a:solidFill>
                <a:latin typeface="Arial"/>
                <a:ea typeface="Arial"/>
                <a:cs typeface="Arial"/>
                <a:sym typeface="Arial"/>
              </a:rPr>
              <a:t>YOLO</a:t>
            </a:r>
            <a:r>
              <a:rPr b="0" i="0" lang="en-US" sz="3209" u="none" cap="none" strike="noStrike">
                <a:solidFill>
                  <a:srgbClr val="14274E"/>
                </a:solidFill>
                <a:latin typeface="Arial"/>
                <a:ea typeface="Arial"/>
                <a:cs typeface="Arial"/>
                <a:sym typeface="Arial"/>
              </a:rPr>
              <a:t>, </a:t>
            </a:r>
            <a:r>
              <a:rPr b="1" i="0" lang="en-US" sz="3209" u="none" cap="none" strike="noStrike">
                <a:solidFill>
                  <a:srgbClr val="14274E"/>
                </a:solidFill>
                <a:latin typeface="Arial"/>
                <a:ea typeface="Arial"/>
                <a:cs typeface="Arial"/>
                <a:sym typeface="Arial"/>
              </a:rPr>
              <a:t>CNN</a:t>
            </a:r>
            <a:r>
              <a:rPr b="0" i="0" lang="en-US" sz="3209" u="none" cap="none" strike="noStrike">
                <a:solidFill>
                  <a:srgbClr val="14274E"/>
                </a:solidFill>
                <a:latin typeface="Arial"/>
                <a:ea typeface="Arial"/>
                <a:cs typeface="Arial"/>
                <a:sym typeface="Arial"/>
              </a:rPr>
              <a:t> để nhận diện phương tiện giao thông.</a:t>
            </a:r>
            <a:endParaRPr/>
          </a:p>
          <a:p>
            <a:pPr indent="-346484" lvl="1" marL="692969" marR="0" rtl="0" algn="l">
              <a:lnSpc>
                <a:spcPct val="178030"/>
              </a:lnSpc>
              <a:spcBef>
                <a:spcPts val="0"/>
              </a:spcBef>
              <a:spcAft>
                <a:spcPts val="0"/>
              </a:spcAft>
              <a:buClr>
                <a:srgbClr val="14274E"/>
              </a:buClr>
              <a:buSzPts val="3209"/>
              <a:buFont typeface="Arial"/>
              <a:buChar char="•"/>
            </a:pPr>
            <a:r>
              <a:rPr b="0" i="0" lang="en-US" sz="3209" u="none" cap="none" strike="noStrike">
                <a:solidFill>
                  <a:srgbClr val="14274E"/>
                </a:solidFill>
                <a:latin typeface="Arial"/>
                <a:ea typeface="Arial"/>
                <a:cs typeface="Arial"/>
                <a:sym typeface="Arial"/>
              </a:rPr>
              <a:t>Tuy nhiên, độ chính xác giảm khi gặp điều kiện ánh sáng yếu hoặc môi trường phức tạp.</a:t>
            </a:r>
            <a:endParaRPr/>
          </a:p>
          <a:p>
            <a:pPr indent="-346484" lvl="1" marL="692969" marR="0" rtl="0" algn="l">
              <a:lnSpc>
                <a:spcPct val="178030"/>
              </a:lnSpc>
              <a:spcBef>
                <a:spcPts val="0"/>
              </a:spcBef>
              <a:spcAft>
                <a:spcPts val="0"/>
              </a:spcAft>
              <a:buClr>
                <a:srgbClr val="14274E"/>
              </a:buClr>
              <a:buSzPts val="3209"/>
              <a:buFont typeface="Arial"/>
              <a:buChar char="•"/>
            </a:pPr>
            <a:r>
              <a:rPr b="0" i="0" lang="en-US" sz="3209" u="none" cap="none" strike="noStrike">
                <a:solidFill>
                  <a:srgbClr val="14274E"/>
                </a:solidFill>
                <a:latin typeface="Arial"/>
                <a:ea typeface="Arial"/>
                <a:cs typeface="Arial"/>
                <a:sym typeface="Arial"/>
              </a:rPr>
              <a:t>Một số nghiên cứu đã thử nghiệm chuyển đổi ảnh ngày sang đêm để tạo dữ liệu huấn luyện.</a:t>
            </a:r>
            <a:endParaRPr/>
          </a:p>
          <a:p>
            <a:pPr indent="-346484" lvl="1" marL="692969" marR="0" rtl="0" algn="l">
              <a:lnSpc>
                <a:spcPct val="178030"/>
              </a:lnSpc>
              <a:spcBef>
                <a:spcPts val="0"/>
              </a:spcBef>
              <a:spcAft>
                <a:spcPts val="0"/>
              </a:spcAft>
              <a:buClr>
                <a:srgbClr val="14274E"/>
              </a:buClr>
              <a:buSzPts val="3209"/>
              <a:buFont typeface="Arial"/>
              <a:buChar char="•"/>
            </a:pPr>
            <a:r>
              <a:rPr b="0" i="0" lang="en-US" sz="3209" u="none" cap="none" strike="noStrike">
                <a:solidFill>
                  <a:srgbClr val="14274E"/>
                </a:solidFill>
                <a:latin typeface="Arial"/>
                <a:ea typeface="Arial"/>
                <a:cs typeface="Arial"/>
                <a:sym typeface="Arial"/>
              </a:rPr>
              <a:t>Nhóm đề xuất kết hợp </a:t>
            </a:r>
            <a:r>
              <a:rPr b="1" i="0" lang="en-US" sz="3209" u="none" cap="none" strike="noStrike">
                <a:solidFill>
                  <a:srgbClr val="14274E"/>
                </a:solidFill>
                <a:latin typeface="Arial"/>
                <a:ea typeface="Arial"/>
                <a:cs typeface="Arial"/>
                <a:sym typeface="Arial"/>
              </a:rPr>
              <a:t>CycleGAN</a:t>
            </a:r>
            <a:r>
              <a:rPr b="0" i="0" lang="en-US" sz="3209" u="none" cap="none" strike="noStrike">
                <a:solidFill>
                  <a:srgbClr val="14274E"/>
                </a:solidFill>
                <a:latin typeface="Arial"/>
                <a:ea typeface="Arial"/>
                <a:cs typeface="Arial"/>
                <a:sym typeface="Arial"/>
              </a:rPr>
              <a:t> và </a:t>
            </a:r>
            <a:r>
              <a:rPr b="1" i="0" lang="en-US" sz="3209" u="none" cap="none" strike="noStrike">
                <a:solidFill>
                  <a:srgbClr val="14274E"/>
                </a:solidFill>
                <a:latin typeface="Arial"/>
                <a:ea typeface="Arial"/>
                <a:cs typeface="Arial"/>
                <a:sym typeface="Arial"/>
              </a:rPr>
              <a:t>YOLOv8</a:t>
            </a:r>
            <a:r>
              <a:rPr b="0" i="0" lang="en-US" sz="3209" u="none" cap="none" strike="noStrike">
                <a:solidFill>
                  <a:srgbClr val="14274E"/>
                </a:solidFill>
                <a:latin typeface="Arial"/>
                <a:ea typeface="Arial"/>
                <a:cs typeface="Arial"/>
                <a:sym typeface="Arial"/>
              </a:rPr>
              <a:t>, giúp cải thiện khả năng nhận diện phương tiện vào ban đêm mà không cần thu thập dữ liệu thực tế.</a:t>
            </a:r>
            <a:endParaRPr/>
          </a:p>
          <a:p>
            <a:pPr indent="0" lvl="0" marL="0" marR="0" rtl="0" algn="l">
              <a:lnSpc>
                <a:spcPct val="178030"/>
              </a:lnSpc>
              <a:spcBef>
                <a:spcPts val="0"/>
              </a:spcBef>
              <a:spcAft>
                <a:spcPts val="0"/>
              </a:spcAft>
              <a:buNone/>
            </a:pPr>
            <a:r>
              <a:t/>
            </a:r>
            <a:endParaRPr b="0" i="0" sz="3209" u="none" cap="none" strike="noStrike">
              <a:solidFill>
                <a:srgbClr val="14274E"/>
              </a:solidFill>
              <a:latin typeface="Arial"/>
              <a:ea typeface="Arial"/>
              <a:cs typeface="Arial"/>
              <a:sym typeface="Arial"/>
            </a:endParaRPr>
          </a:p>
        </p:txBody>
      </p:sp>
      <p:sp>
        <p:nvSpPr>
          <p:cNvPr id="127" name="Google Shape;127;p4"/>
          <p:cNvSpPr/>
          <p:nvPr/>
        </p:nvSpPr>
        <p:spPr>
          <a:xfrm>
            <a:off x="11437632" y="5017385"/>
            <a:ext cx="5584876" cy="3758722"/>
          </a:xfrm>
          <a:custGeom>
            <a:rect b="b" l="l" r="r" t="t"/>
            <a:pathLst>
              <a:path extrusionOk="0" h="3758722" w="5584876">
                <a:moveTo>
                  <a:pt x="0" y="0"/>
                </a:moveTo>
                <a:lnTo>
                  <a:pt x="5584876" y="0"/>
                </a:lnTo>
                <a:lnTo>
                  <a:pt x="5584876" y="3758722"/>
                </a:lnTo>
                <a:lnTo>
                  <a:pt x="0" y="3758722"/>
                </a:lnTo>
                <a:lnTo>
                  <a:pt x="0" y="0"/>
                </a:lnTo>
                <a:close/>
              </a:path>
            </a:pathLst>
          </a:custGeom>
          <a:blipFill rotWithShape="1">
            <a:blip r:embed="rId6">
              <a:alphaModFix/>
            </a:blip>
            <a:stretch>
              <a:fillRect b="-528" l="0" r="0" t="-528"/>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131" name="Shape 131"/>
        <p:cNvGrpSpPr/>
        <p:nvPr/>
      </p:nvGrpSpPr>
      <p:grpSpPr>
        <a:xfrm>
          <a:off x="0" y="0"/>
          <a:ext cx="0" cy="0"/>
          <a:chOff x="0" y="0"/>
          <a:chExt cx="0" cy="0"/>
        </a:xfrm>
      </p:grpSpPr>
      <p:sp>
        <p:nvSpPr>
          <p:cNvPr id="132" name="Google Shape;132;p5"/>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sp>
        <p:nvSpPr>
          <p:cNvPr id="133" name="Google Shape;133;p5"/>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grpSp>
        <p:nvGrpSpPr>
          <p:cNvPr id="134" name="Google Shape;134;p5"/>
          <p:cNvGrpSpPr/>
          <p:nvPr/>
        </p:nvGrpSpPr>
        <p:grpSpPr>
          <a:xfrm>
            <a:off x="1028700" y="922658"/>
            <a:ext cx="16230600" cy="8335642"/>
            <a:chOff x="0" y="-38100"/>
            <a:chExt cx="4274726" cy="2195395"/>
          </a:xfrm>
        </p:grpSpPr>
        <p:sp>
          <p:nvSpPr>
            <p:cNvPr id="135" name="Google Shape;135;p5"/>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7" name="Google Shape;137;p5"/>
          <p:cNvSpPr/>
          <p:nvPr/>
        </p:nvSpPr>
        <p:spPr>
          <a:xfrm>
            <a:off x="12843666" y="5162810"/>
            <a:ext cx="3742655" cy="3742655"/>
          </a:xfrm>
          <a:custGeom>
            <a:rect b="b" l="l" r="r" t="t"/>
            <a:pathLst>
              <a:path extrusionOk="0" h="3742655" w="3742655">
                <a:moveTo>
                  <a:pt x="0" y="0"/>
                </a:moveTo>
                <a:lnTo>
                  <a:pt x="3742655" y="0"/>
                </a:lnTo>
                <a:lnTo>
                  <a:pt x="3742655" y="3742655"/>
                </a:lnTo>
                <a:lnTo>
                  <a:pt x="0" y="3742655"/>
                </a:lnTo>
                <a:lnTo>
                  <a:pt x="0" y="0"/>
                </a:lnTo>
                <a:close/>
              </a:path>
            </a:pathLst>
          </a:custGeom>
          <a:blipFill rotWithShape="1">
            <a:blip r:embed="rId4">
              <a:alphaModFix/>
            </a:blip>
            <a:stretch>
              <a:fillRect b="0" l="0" r="0" t="0"/>
            </a:stretch>
          </a:blipFill>
          <a:ln>
            <a:noFill/>
          </a:ln>
        </p:spPr>
      </p:sp>
      <p:sp>
        <p:nvSpPr>
          <p:cNvPr id="138" name="Google Shape;138;p5"/>
          <p:cNvSpPr/>
          <p:nvPr/>
        </p:nvSpPr>
        <p:spPr>
          <a:xfrm>
            <a:off x="7272672" y="5162810"/>
            <a:ext cx="3742655" cy="3742655"/>
          </a:xfrm>
          <a:custGeom>
            <a:rect b="b" l="l" r="r" t="t"/>
            <a:pathLst>
              <a:path extrusionOk="0" h="3742655" w="3742655">
                <a:moveTo>
                  <a:pt x="0" y="0"/>
                </a:moveTo>
                <a:lnTo>
                  <a:pt x="3742656" y="0"/>
                </a:lnTo>
                <a:lnTo>
                  <a:pt x="3742656" y="3742655"/>
                </a:lnTo>
                <a:lnTo>
                  <a:pt x="0" y="3742655"/>
                </a:lnTo>
                <a:lnTo>
                  <a:pt x="0" y="0"/>
                </a:lnTo>
                <a:close/>
              </a:path>
            </a:pathLst>
          </a:custGeom>
          <a:blipFill rotWithShape="1">
            <a:blip r:embed="rId5">
              <a:alphaModFix/>
            </a:blip>
            <a:stretch>
              <a:fillRect b="0" l="0" r="0" t="0"/>
            </a:stretch>
          </a:blipFill>
          <a:ln>
            <a:noFill/>
          </a:ln>
        </p:spPr>
      </p:sp>
      <p:sp>
        <p:nvSpPr>
          <p:cNvPr id="139" name="Google Shape;139;p5"/>
          <p:cNvSpPr txBox="1"/>
          <p:nvPr/>
        </p:nvSpPr>
        <p:spPr>
          <a:xfrm>
            <a:off x="1716554" y="1985347"/>
            <a:ext cx="13557215" cy="955674"/>
          </a:xfrm>
          <a:prstGeom prst="rect">
            <a:avLst/>
          </a:prstGeom>
          <a:noFill/>
          <a:ln>
            <a:noFill/>
          </a:ln>
        </p:spPr>
        <p:txBody>
          <a:bodyPr anchorCtr="0" anchor="t" bIns="0" lIns="0" spcFirstLastPara="1" rIns="0" wrap="square" tIns="0">
            <a:spAutoFit/>
          </a:bodyPr>
          <a:lstStyle/>
          <a:p>
            <a:pPr indent="0" lvl="0" marL="0" marR="0" rtl="0" algn="l">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Đóng góp của nghiên cứu</a:t>
            </a:r>
            <a:endParaRPr/>
          </a:p>
        </p:txBody>
      </p:sp>
      <p:sp>
        <p:nvSpPr>
          <p:cNvPr id="140" name="Google Shape;140;p5"/>
          <p:cNvSpPr txBox="1"/>
          <p:nvPr/>
        </p:nvSpPr>
        <p:spPr>
          <a:xfrm>
            <a:off x="1716554" y="2797446"/>
            <a:ext cx="14514046" cy="3662553"/>
          </a:xfrm>
          <a:prstGeom prst="rect">
            <a:avLst/>
          </a:prstGeom>
          <a:noFill/>
          <a:ln>
            <a:noFill/>
          </a:ln>
        </p:spPr>
        <p:txBody>
          <a:bodyPr anchorCtr="0" anchor="t" bIns="0" lIns="0" spcFirstLastPara="1" rIns="0" wrap="square" tIns="0">
            <a:spAutoFit/>
          </a:bodyPr>
          <a:lstStyle/>
          <a:p>
            <a:pPr indent="-367030" lvl="1" marL="734059" marR="0" rtl="0" algn="l">
              <a:lnSpc>
                <a:spcPct val="174021"/>
              </a:lnSpc>
              <a:spcBef>
                <a:spcPts val="0"/>
              </a:spcBef>
              <a:spcAft>
                <a:spcPts val="0"/>
              </a:spcAft>
              <a:buClr>
                <a:srgbClr val="14274E"/>
              </a:buClr>
              <a:buSzPts val="3399"/>
              <a:buFont typeface="Arial"/>
              <a:buChar char="•"/>
            </a:pPr>
            <a:r>
              <a:rPr b="0" i="0" lang="en-US" sz="3399" u="none" cap="none" strike="noStrike">
                <a:solidFill>
                  <a:srgbClr val="14274E"/>
                </a:solidFill>
                <a:latin typeface="Arial"/>
                <a:ea typeface="Arial"/>
                <a:cs typeface="Arial"/>
                <a:sym typeface="Arial"/>
              </a:rPr>
              <a:t>Phát triển hệ thống giám sát giao thông tập trung vào nhận diện phương tiện ban đêm.</a:t>
            </a:r>
            <a:endParaRPr/>
          </a:p>
          <a:p>
            <a:pPr indent="-367030" lvl="1" marL="734059" marR="0" rtl="0" algn="l">
              <a:lnSpc>
                <a:spcPct val="174021"/>
              </a:lnSpc>
              <a:spcBef>
                <a:spcPts val="0"/>
              </a:spcBef>
              <a:spcAft>
                <a:spcPts val="0"/>
              </a:spcAft>
              <a:buClr>
                <a:srgbClr val="14274E"/>
              </a:buClr>
              <a:buSzPts val="3399"/>
              <a:buFont typeface="Arial"/>
              <a:buChar char="•"/>
            </a:pPr>
            <a:r>
              <a:rPr b="0" i="0" lang="en-US" sz="3399" u="none" cap="none" strike="noStrike">
                <a:solidFill>
                  <a:srgbClr val="14274E"/>
                </a:solidFill>
                <a:latin typeface="Arial"/>
                <a:ea typeface="Arial"/>
                <a:cs typeface="Arial"/>
                <a:sym typeface="Arial"/>
              </a:rPr>
              <a:t>Sử dụng CycleGAN để chuyển đổi ảnh ban ngày thành ảnh ban đêm, mở rộng tập dữ liệu.</a:t>
            </a:r>
            <a:endParaRPr/>
          </a:p>
          <a:p>
            <a:pPr indent="0" lvl="0" marL="0" marR="0" rtl="0" algn="l">
              <a:lnSpc>
                <a:spcPct val="174021"/>
              </a:lnSpc>
              <a:spcBef>
                <a:spcPts val="0"/>
              </a:spcBef>
              <a:spcAft>
                <a:spcPts val="0"/>
              </a:spcAft>
              <a:buNone/>
            </a:pPr>
            <a:r>
              <a:t/>
            </a:r>
            <a:endParaRPr b="0" i="0" sz="3399" u="none" cap="none" strike="noStrike">
              <a:solidFill>
                <a:srgbClr val="14274E"/>
              </a:solidFill>
              <a:latin typeface="Arial"/>
              <a:ea typeface="Arial"/>
              <a:cs typeface="Arial"/>
              <a:sym typeface="Arial"/>
            </a:endParaRPr>
          </a:p>
        </p:txBody>
      </p:sp>
      <p:cxnSp>
        <p:nvCxnSpPr>
          <p:cNvPr id="141" name="Google Shape;141;p5"/>
          <p:cNvCxnSpPr/>
          <p:nvPr/>
        </p:nvCxnSpPr>
        <p:spPr>
          <a:xfrm>
            <a:off x="11448200" y="7034137"/>
            <a:ext cx="962594" cy="0"/>
          </a:xfrm>
          <a:prstGeom prst="straightConnector1">
            <a:avLst/>
          </a:prstGeom>
          <a:noFill/>
          <a:ln cap="flat" cmpd="sng" w="114300">
            <a:solidFill>
              <a:srgbClr val="000000"/>
            </a:solidFill>
            <a:prstDash val="solid"/>
            <a:round/>
            <a:headEnd len="sm" w="sm"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145" name="Shape 145"/>
        <p:cNvGrpSpPr/>
        <p:nvPr/>
      </p:nvGrpSpPr>
      <p:grpSpPr>
        <a:xfrm>
          <a:off x="0" y="0"/>
          <a:ext cx="0" cy="0"/>
          <a:chOff x="0" y="0"/>
          <a:chExt cx="0" cy="0"/>
        </a:xfrm>
      </p:grpSpPr>
      <p:sp>
        <p:nvSpPr>
          <p:cNvPr id="146" name="Google Shape;146;p6"/>
          <p:cNvSpPr/>
          <p:nvPr/>
        </p:nvSpPr>
        <p:spPr>
          <a:xfrm flipH="1">
            <a:off x="14317218" y="6172200"/>
            <a:ext cx="3970782" cy="4114800"/>
          </a:xfrm>
          <a:custGeom>
            <a:rect b="b" l="l" r="r" t="t"/>
            <a:pathLst>
              <a:path extrusionOk="0" h="4114800" w="3970782">
                <a:moveTo>
                  <a:pt x="3970782" y="0"/>
                </a:moveTo>
                <a:lnTo>
                  <a:pt x="0" y="0"/>
                </a:lnTo>
                <a:lnTo>
                  <a:pt x="0" y="4114800"/>
                </a:lnTo>
                <a:lnTo>
                  <a:pt x="3970782" y="4114800"/>
                </a:lnTo>
                <a:lnTo>
                  <a:pt x="3970782" y="0"/>
                </a:lnTo>
                <a:close/>
              </a:path>
            </a:pathLst>
          </a:custGeom>
          <a:blipFill rotWithShape="1">
            <a:blip r:embed="rId3">
              <a:alphaModFix/>
            </a:blip>
            <a:stretch>
              <a:fillRect b="0" l="0" r="0" t="0"/>
            </a:stretch>
          </a:blipFill>
          <a:ln>
            <a:noFill/>
          </a:ln>
        </p:spPr>
      </p:sp>
      <p:sp>
        <p:nvSpPr>
          <p:cNvPr id="147" name="Google Shape;147;p6"/>
          <p:cNvSpPr/>
          <p:nvPr/>
        </p:nvSpPr>
        <p:spPr>
          <a:xfrm flipH="1" rot="10800000">
            <a:off x="0" y="0"/>
            <a:ext cx="3970782" cy="4114800"/>
          </a:xfrm>
          <a:custGeom>
            <a:rect b="b" l="l" r="r" t="t"/>
            <a:pathLst>
              <a:path extrusionOk="0" h="4114800" w="3970782">
                <a:moveTo>
                  <a:pt x="0" y="4114800"/>
                </a:moveTo>
                <a:lnTo>
                  <a:pt x="3970782" y="4114800"/>
                </a:lnTo>
                <a:lnTo>
                  <a:pt x="3970782" y="0"/>
                </a:lnTo>
                <a:lnTo>
                  <a:pt x="0" y="0"/>
                </a:lnTo>
                <a:lnTo>
                  <a:pt x="0" y="4114800"/>
                </a:lnTo>
                <a:close/>
              </a:path>
            </a:pathLst>
          </a:custGeom>
          <a:blipFill rotWithShape="1">
            <a:blip r:embed="rId3">
              <a:alphaModFix/>
            </a:blip>
            <a:stretch>
              <a:fillRect b="0" l="0" r="0" t="0"/>
            </a:stretch>
          </a:blipFill>
          <a:ln>
            <a:noFill/>
          </a:ln>
        </p:spPr>
      </p:sp>
      <p:grpSp>
        <p:nvGrpSpPr>
          <p:cNvPr id="148" name="Google Shape;148;p6"/>
          <p:cNvGrpSpPr/>
          <p:nvPr/>
        </p:nvGrpSpPr>
        <p:grpSpPr>
          <a:xfrm>
            <a:off x="522294" y="191215"/>
            <a:ext cx="17243413" cy="9759910"/>
            <a:chOff x="0" y="-38100"/>
            <a:chExt cx="4541475" cy="2570511"/>
          </a:xfrm>
        </p:grpSpPr>
        <p:sp>
          <p:nvSpPr>
            <p:cNvPr id="149" name="Google Shape;149;p6"/>
            <p:cNvSpPr/>
            <p:nvPr/>
          </p:nvSpPr>
          <p:spPr>
            <a:xfrm>
              <a:off x="0" y="0"/>
              <a:ext cx="4541475" cy="2532411"/>
            </a:xfrm>
            <a:custGeom>
              <a:rect b="b" l="l" r="r" t="t"/>
              <a:pathLst>
                <a:path extrusionOk="0" h="2532411" w="4541475">
                  <a:moveTo>
                    <a:pt x="22898" y="0"/>
                  </a:moveTo>
                  <a:lnTo>
                    <a:pt x="4518577" y="0"/>
                  </a:lnTo>
                  <a:cubicBezTo>
                    <a:pt x="4531223" y="0"/>
                    <a:pt x="4541475" y="10252"/>
                    <a:pt x="4541475" y="22898"/>
                  </a:cubicBezTo>
                  <a:lnTo>
                    <a:pt x="4541475" y="2509513"/>
                  </a:lnTo>
                  <a:cubicBezTo>
                    <a:pt x="4541475" y="2515586"/>
                    <a:pt x="4539063" y="2521410"/>
                    <a:pt x="4534769" y="2525705"/>
                  </a:cubicBezTo>
                  <a:cubicBezTo>
                    <a:pt x="4530474" y="2529999"/>
                    <a:pt x="4524650" y="2532411"/>
                    <a:pt x="4518577" y="2532411"/>
                  </a:cubicBezTo>
                  <a:lnTo>
                    <a:pt x="22898" y="2532411"/>
                  </a:lnTo>
                  <a:cubicBezTo>
                    <a:pt x="16825" y="2532411"/>
                    <a:pt x="11001" y="2529999"/>
                    <a:pt x="6707" y="2525705"/>
                  </a:cubicBezTo>
                  <a:cubicBezTo>
                    <a:pt x="2412" y="2521410"/>
                    <a:pt x="0" y="2515586"/>
                    <a:pt x="0" y="2509513"/>
                  </a:cubicBezTo>
                  <a:lnTo>
                    <a:pt x="0" y="22898"/>
                  </a:lnTo>
                  <a:cubicBezTo>
                    <a:pt x="0" y="16825"/>
                    <a:pt x="2412" y="11001"/>
                    <a:pt x="6707" y="6707"/>
                  </a:cubicBezTo>
                  <a:cubicBezTo>
                    <a:pt x="11001" y="2412"/>
                    <a:pt x="16825" y="0"/>
                    <a:pt x="22898"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txBox="1"/>
            <p:nvPr/>
          </p:nvSpPr>
          <p:spPr>
            <a:xfrm>
              <a:off x="0" y="-38100"/>
              <a:ext cx="4541475" cy="257051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1" name="Google Shape;151;p6"/>
          <p:cNvSpPr/>
          <p:nvPr/>
        </p:nvSpPr>
        <p:spPr>
          <a:xfrm>
            <a:off x="1697359" y="6653563"/>
            <a:ext cx="4485024" cy="2984580"/>
          </a:xfrm>
          <a:custGeom>
            <a:rect b="b" l="l" r="r" t="t"/>
            <a:pathLst>
              <a:path extrusionOk="0" h="2984580" w="4485024">
                <a:moveTo>
                  <a:pt x="0" y="0"/>
                </a:moveTo>
                <a:lnTo>
                  <a:pt x="4485025" y="0"/>
                </a:lnTo>
                <a:lnTo>
                  <a:pt x="4485025" y="2984580"/>
                </a:lnTo>
                <a:lnTo>
                  <a:pt x="0" y="2984580"/>
                </a:lnTo>
                <a:lnTo>
                  <a:pt x="0" y="0"/>
                </a:lnTo>
                <a:close/>
              </a:path>
            </a:pathLst>
          </a:custGeom>
          <a:blipFill rotWithShape="1">
            <a:blip r:embed="rId4">
              <a:alphaModFix/>
            </a:blip>
            <a:stretch>
              <a:fillRect b="0" l="0" r="0" t="0"/>
            </a:stretch>
          </a:blipFill>
          <a:ln>
            <a:noFill/>
          </a:ln>
        </p:spPr>
      </p:sp>
      <p:sp>
        <p:nvSpPr>
          <p:cNvPr id="152" name="Google Shape;152;p6"/>
          <p:cNvSpPr/>
          <p:nvPr/>
        </p:nvSpPr>
        <p:spPr>
          <a:xfrm>
            <a:off x="12105616" y="6653563"/>
            <a:ext cx="4485024" cy="2984580"/>
          </a:xfrm>
          <a:custGeom>
            <a:rect b="b" l="l" r="r" t="t"/>
            <a:pathLst>
              <a:path extrusionOk="0" h="2984580" w="4485024">
                <a:moveTo>
                  <a:pt x="0" y="0"/>
                </a:moveTo>
                <a:lnTo>
                  <a:pt x="4485025" y="0"/>
                </a:lnTo>
                <a:lnTo>
                  <a:pt x="4485025" y="2984580"/>
                </a:lnTo>
                <a:lnTo>
                  <a:pt x="0" y="2984580"/>
                </a:lnTo>
                <a:lnTo>
                  <a:pt x="0" y="0"/>
                </a:lnTo>
                <a:close/>
              </a:path>
            </a:pathLst>
          </a:custGeom>
          <a:blipFill rotWithShape="1">
            <a:blip r:embed="rId5">
              <a:alphaModFix/>
            </a:blip>
            <a:stretch>
              <a:fillRect b="0" l="0" r="0" t="0"/>
            </a:stretch>
          </a:blipFill>
          <a:ln>
            <a:noFill/>
          </a:ln>
        </p:spPr>
      </p:sp>
      <p:sp>
        <p:nvSpPr>
          <p:cNvPr id="153" name="Google Shape;153;p6"/>
          <p:cNvSpPr/>
          <p:nvPr/>
        </p:nvSpPr>
        <p:spPr>
          <a:xfrm>
            <a:off x="6862883" y="2787775"/>
            <a:ext cx="4485024" cy="2984580"/>
          </a:xfrm>
          <a:custGeom>
            <a:rect b="b" l="l" r="r" t="t"/>
            <a:pathLst>
              <a:path extrusionOk="0" h="2984580" w="4485024">
                <a:moveTo>
                  <a:pt x="0" y="0"/>
                </a:moveTo>
                <a:lnTo>
                  <a:pt x="4485024" y="0"/>
                </a:lnTo>
                <a:lnTo>
                  <a:pt x="4485024" y="2984580"/>
                </a:lnTo>
                <a:lnTo>
                  <a:pt x="0" y="2984580"/>
                </a:lnTo>
                <a:lnTo>
                  <a:pt x="0" y="0"/>
                </a:lnTo>
                <a:close/>
              </a:path>
            </a:pathLst>
          </a:custGeom>
          <a:blipFill rotWithShape="1">
            <a:blip r:embed="rId6">
              <a:alphaModFix/>
            </a:blip>
            <a:stretch>
              <a:fillRect b="0" l="0" r="0" t="0"/>
            </a:stretch>
          </a:blipFill>
          <a:ln>
            <a:noFill/>
          </a:ln>
        </p:spPr>
      </p:sp>
      <p:sp>
        <p:nvSpPr>
          <p:cNvPr id="154" name="Google Shape;154;p6"/>
          <p:cNvSpPr/>
          <p:nvPr/>
        </p:nvSpPr>
        <p:spPr>
          <a:xfrm>
            <a:off x="6862883" y="6653563"/>
            <a:ext cx="4485024" cy="2984580"/>
          </a:xfrm>
          <a:custGeom>
            <a:rect b="b" l="l" r="r" t="t"/>
            <a:pathLst>
              <a:path extrusionOk="0" h="2984580" w="4485024">
                <a:moveTo>
                  <a:pt x="0" y="0"/>
                </a:moveTo>
                <a:lnTo>
                  <a:pt x="4485024" y="0"/>
                </a:lnTo>
                <a:lnTo>
                  <a:pt x="4485024" y="2984580"/>
                </a:lnTo>
                <a:lnTo>
                  <a:pt x="0" y="2984580"/>
                </a:lnTo>
                <a:lnTo>
                  <a:pt x="0" y="0"/>
                </a:lnTo>
                <a:close/>
              </a:path>
            </a:pathLst>
          </a:custGeom>
          <a:blipFill rotWithShape="1">
            <a:blip r:embed="rId7">
              <a:alphaModFix/>
            </a:blip>
            <a:stretch>
              <a:fillRect b="0" l="0" r="0" t="0"/>
            </a:stretch>
          </a:blipFill>
          <a:ln>
            <a:noFill/>
          </a:ln>
        </p:spPr>
      </p:sp>
      <p:sp>
        <p:nvSpPr>
          <p:cNvPr id="155" name="Google Shape;155;p6"/>
          <p:cNvSpPr txBox="1"/>
          <p:nvPr/>
        </p:nvSpPr>
        <p:spPr>
          <a:xfrm>
            <a:off x="743846" y="563216"/>
            <a:ext cx="16515454" cy="3420501"/>
          </a:xfrm>
          <a:prstGeom prst="rect">
            <a:avLst/>
          </a:prstGeom>
          <a:noFill/>
          <a:ln>
            <a:noFill/>
          </a:ln>
        </p:spPr>
        <p:txBody>
          <a:bodyPr anchorCtr="0" anchor="t" bIns="0" lIns="0" spcFirstLastPara="1" rIns="0" wrap="square" tIns="0">
            <a:spAutoFit/>
          </a:bodyPr>
          <a:lstStyle/>
          <a:p>
            <a:pPr indent="-343226" lvl="1" marL="686452" marR="0" rtl="0" algn="l">
              <a:lnSpc>
                <a:spcPct val="174016"/>
              </a:lnSpc>
              <a:spcBef>
                <a:spcPts val="0"/>
              </a:spcBef>
              <a:spcAft>
                <a:spcPts val="0"/>
              </a:spcAft>
              <a:buClr>
                <a:srgbClr val="14274E"/>
              </a:buClr>
              <a:buSzPts val="3179"/>
              <a:buFont typeface="Arial"/>
              <a:buChar char="•"/>
            </a:pPr>
            <a:r>
              <a:rPr b="0" i="0" lang="en-US" sz="3179" u="none" cap="none" strike="noStrike">
                <a:solidFill>
                  <a:srgbClr val="14274E"/>
                </a:solidFill>
                <a:latin typeface="Arial"/>
                <a:ea typeface="Arial"/>
                <a:cs typeface="Arial"/>
                <a:sym typeface="Arial"/>
              </a:rPr>
              <a:t>Huấn luyện YOLOv8 trên dữ liệu tổng hợp nhằm cải thiện độ chính xác trong điều kiện ánh sáng yếu.</a:t>
            </a:r>
            <a:endParaRPr/>
          </a:p>
          <a:p>
            <a:pPr indent="-343226" lvl="1" marL="686452" marR="0" rtl="0" algn="l">
              <a:lnSpc>
                <a:spcPct val="174016"/>
              </a:lnSpc>
              <a:spcBef>
                <a:spcPts val="0"/>
              </a:spcBef>
              <a:spcAft>
                <a:spcPts val="0"/>
              </a:spcAft>
              <a:buClr>
                <a:srgbClr val="14274E"/>
              </a:buClr>
              <a:buSzPts val="3179"/>
              <a:buFont typeface="Arial"/>
              <a:buChar char="•"/>
            </a:pPr>
            <a:r>
              <a:rPr b="0" i="0" lang="en-US" sz="3179" u="none" cap="none" strike="noStrike">
                <a:solidFill>
                  <a:srgbClr val="14274E"/>
                </a:solidFill>
                <a:latin typeface="Arial"/>
                <a:ea typeface="Arial"/>
                <a:cs typeface="Arial"/>
                <a:sym typeface="Arial"/>
              </a:rPr>
              <a:t>Áp dụng tăng cường dữ liệu như làm mờ, giảm độ sáng, thêm nhiễu mô phỏng điều kiện thực tế để kiểm tra.</a:t>
            </a:r>
            <a:endParaRPr/>
          </a:p>
          <a:p>
            <a:pPr indent="0" lvl="0" marL="0" marR="0" rtl="0" algn="l">
              <a:lnSpc>
                <a:spcPct val="174016"/>
              </a:lnSpc>
              <a:spcBef>
                <a:spcPts val="0"/>
              </a:spcBef>
              <a:spcAft>
                <a:spcPts val="0"/>
              </a:spcAft>
              <a:buNone/>
            </a:pPr>
            <a:r>
              <a:t/>
            </a:r>
            <a:endParaRPr b="0" i="0" sz="3179" u="none" cap="none" strike="noStrike">
              <a:solidFill>
                <a:srgbClr val="14274E"/>
              </a:solidFill>
              <a:latin typeface="Arial"/>
              <a:ea typeface="Arial"/>
              <a:cs typeface="Arial"/>
              <a:sym typeface="Arial"/>
            </a:endParaRPr>
          </a:p>
        </p:txBody>
      </p:sp>
      <p:sp>
        <p:nvSpPr>
          <p:cNvPr id="156" name="Google Shape;156;p6"/>
          <p:cNvSpPr txBox="1"/>
          <p:nvPr/>
        </p:nvSpPr>
        <p:spPr>
          <a:xfrm>
            <a:off x="1770605" y="5867605"/>
            <a:ext cx="4338533" cy="547679"/>
          </a:xfrm>
          <a:prstGeom prst="rect">
            <a:avLst/>
          </a:prstGeom>
          <a:noFill/>
          <a:ln>
            <a:noFill/>
          </a:ln>
        </p:spPr>
        <p:txBody>
          <a:bodyPr anchorCtr="0" anchor="t" bIns="0" lIns="0" spcFirstLastPara="1" rIns="0" wrap="square" tIns="0">
            <a:spAutoFit/>
          </a:bodyPr>
          <a:lstStyle/>
          <a:p>
            <a:pPr indent="0" lvl="0" marL="0" marR="0" rtl="0" algn="ctr">
              <a:lnSpc>
                <a:spcPct val="174008"/>
              </a:lnSpc>
              <a:spcBef>
                <a:spcPts val="0"/>
              </a:spcBef>
              <a:spcAft>
                <a:spcPts val="0"/>
              </a:spcAft>
              <a:buNone/>
            </a:pPr>
            <a:r>
              <a:rPr b="0" i="0" lang="en-US" sz="2724" u="none" cap="none" strike="noStrike">
                <a:solidFill>
                  <a:srgbClr val="14274E"/>
                </a:solidFill>
                <a:latin typeface="Arial"/>
                <a:ea typeface="Arial"/>
                <a:cs typeface="Arial"/>
                <a:sym typeface="Arial"/>
              </a:rPr>
              <a:t>Noise Injection</a:t>
            </a:r>
            <a:endParaRPr/>
          </a:p>
        </p:txBody>
      </p:sp>
      <p:sp>
        <p:nvSpPr>
          <p:cNvPr id="157" name="Google Shape;157;p6"/>
          <p:cNvSpPr txBox="1"/>
          <p:nvPr/>
        </p:nvSpPr>
        <p:spPr>
          <a:xfrm>
            <a:off x="12178862" y="5867605"/>
            <a:ext cx="4338533" cy="547679"/>
          </a:xfrm>
          <a:prstGeom prst="rect">
            <a:avLst/>
          </a:prstGeom>
          <a:noFill/>
          <a:ln>
            <a:noFill/>
          </a:ln>
        </p:spPr>
        <p:txBody>
          <a:bodyPr anchorCtr="0" anchor="t" bIns="0" lIns="0" spcFirstLastPara="1" rIns="0" wrap="square" tIns="0">
            <a:spAutoFit/>
          </a:bodyPr>
          <a:lstStyle/>
          <a:p>
            <a:pPr indent="0" lvl="0" marL="0" marR="0" rtl="0" algn="ctr">
              <a:lnSpc>
                <a:spcPct val="174008"/>
              </a:lnSpc>
              <a:spcBef>
                <a:spcPts val="0"/>
              </a:spcBef>
              <a:spcAft>
                <a:spcPts val="0"/>
              </a:spcAft>
              <a:buNone/>
            </a:pPr>
            <a:r>
              <a:rPr b="0" i="0" lang="en-US" sz="2724" u="none" cap="none" strike="noStrike">
                <a:solidFill>
                  <a:srgbClr val="14274E"/>
                </a:solidFill>
                <a:latin typeface="Arial"/>
                <a:ea typeface="Arial"/>
                <a:cs typeface="Arial"/>
                <a:sym typeface="Arial"/>
              </a:rPr>
              <a:t>Blurring</a:t>
            </a:r>
            <a:endParaRPr/>
          </a:p>
        </p:txBody>
      </p:sp>
      <p:sp>
        <p:nvSpPr>
          <p:cNvPr id="158" name="Google Shape;158;p6"/>
          <p:cNvSpPr txBox="1"/>
          <p:nvPr/>
        </p:nvSpPr>
        <p:spPr>
          <a:xfrm>
            <a:off x="6936129" y="5867605"/>
            <a:ext cx="4338533" cy="547679"/>
          </a:xfrm>
          <a:prstGeom prst="rect">
            <a:avLst/>
          </a:prstGeom>
          <a:noFill/>
          <a:ln>
            <a:noFill/>
          </a:ln>
        </p:spPr>
        <p:txBody>
          <a:bodyPr anchorCtr="0" anchor="t" bIns="0" lIns="0" spcFirstLastPara="1" rIns="0" wrap="square" tIns="0">
            <a:spAutoFit/>
          </a:bodyPr>
          <a:lstStyle/>
          <a:p>
            <a:pPr indent="0" lvl="0" marL="0" marR="0" rtl="0" algn="ctr">
              <a:lnSpc>
                <a:spcPct val="174008"/>
              </a:lnSpc>
              <a:spcBef>
                <a:spcPts val="0"/>
              </a:spcBef>
              <a:spcAft>
                <a:spcPts val="0"/>
              </a:spcAft>
              <a:buNone/>
            </a:pPr>
            <a:r>
              <a:rPr b="0" i="0" lang="en-US" sz="2724" u="none" cap="none" strike="noStrike">
                <a:solidFill>
                  <a:srgbClr val="14274E"/>
                </a:solidFill>
                <a:latin typeface="Arial"/>
                <a:ea typeface="Arial"/>
                <a:cs typeface="Arial"/>
                <a:sym typeface="Arial"/>
              </a:rPr>
              <a:t>Contrast Adjustment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162" name="Shape 162"/>
        <p:cNvGrpSpPr/>
        <p:nvPr/>
      </p:nvGrpSpPr>
      <p:grpSpPr>
        <a:xfrm>
          <a:off x="0" y="0"/>
          <a:ext cx="0" cy="0"/>
          <a:chOff x="0" y="0"/>
          <a:chExt cx="0" cy="0"/>
        </a:xfrm>
      </p:grpSpPr>
      <p:sp>
        <p:nvSpPr>
          <p:cNvPr id="163" name="Google Shape;163;p7"/>
          <p:cNvSpPr/>
          <p:nvPr/>
        </p:nvSpPr>
        <p:spPr>
          <a:xfrm>
            <a:off x="0" y="6172200"/>
            <a:ext cx="4848071" cy="4114800"/>
          </a:xfrm>
          <a:custGeom>
            <a:rect b="b" l="l" r="r" t="t"/>
            <a:pathLst>
              <a:path extrusionOk="0" h="4114800" w="4848071">
                <a:moveTo>
                  <a:pt x="0" y="0"/>
                </a:moveTo>
                <a:lnTo>
                  <a:pt x="4848071" y="0"/>
                </a:lnTo>
                <a:lnTo>
                  <a:pt x="4848071" y="4114800"/>
                </a:lnTo>
                <a:lnTo>
                  <a:pt x="0" y="4114800"/>
                </a:lnTo>
                <a:lnTo>
                  <a:pt x="0" y="0"/>
                </a:lnTo>
                <a:close/>
              </a:path>
            </a:pathLst>
          </a:custGeom>
          <a:blipFill rotWithShape="1">
            <a:blip r:embed="rId3">
              <a:alphaModFix amt="51000"/>
            </a:blip>
            <a:stretch>
              <a:fillRect b="0" l="0" r="0" t="0"/>
            </a:stretch>
          </a:blipFill>
          <a:ln>
            <a:noFill/>
          </a:ln>
        </p:spPr>
      </p:sp>
      <p:sp>
        <p:nvSpPr>
          <p:cNvPr id="164" name="Google Shape;164;p7"/>
          <p:cNvSpPr/>
          <p:nvPr/>
        </p:nvSpPr>
        <p:spPr>
          <a:xfrm flipH="1">
            <a:off x="14630241" y="6629241"/>
            <a:ext cx="3657759" cy="3657759"/>
          </a:xfrm>
          <a:custGeom>
            <a:rect b="b" l="l" r="r" t="t"/>
            <a:pathLst>
              <a:path extrusionOk="0" h="3657759" w="3657759">
                <a:moveTo>
                  <a:pt x="3657759" y="0"/>
                </a:moveTo>
                <a:lnTo>
                  <a:pt x="0" y="0"/>
                </a:lnTo>
                <a:lnTo>
                  <a:pt x="0" y="3657759"/>
                </a:lnTo>
                <a:lnTo>
                  <a:pt x="3657759" y="3657759"/>
                </a:lnTo>
                <a:lnTo>
                  <a:pt x="3657759" y="0"/>
                </a:lnTo>
                <a:close/>
              </a:path>
            </a:pathLst>
          </a:custGeom>
          <a:blipFill rotWithShape="1">
            <a:blip r:embed="rId4">
              <a:alphaModFix/>
            </a:blip>
            <a:stretch>
              <a:fillRect b="0" l="0" r="0" t="0"/>
            </a:stretch>
          </a:blipFill>
          <a:ln>
            <a:noFill/>
          </a:ln>
        </p:spPr>
      </p:sp>
      <p:sp>
        <p:nvSpPr>
          <p:cNvPr id="165" name="Google Shape;165;p7"/>
          <p:cNvSpPr/>
          <p:nvPr/>
        </p:nvSpPr>
        <p:spPr>
          <a:xfrm rot="10800000">
            <a:off x="13439929" y="0"/>
            <a:ext cx="4848071" cy="4114800"/>
          </a:xfrm>
          <a:custGeom>
            <a:rect b="b" l="l" r="r" t="t"/>
            <a:pathLst>
              <a:path extrusionOk="0" h="4114800" w="4848071">
                <a:moveTo>
                  <a:pt x="4848071" y="4114800"/>
                </a:moveTo>
                <a:lnTo>
                  <a:pt x="0" y="4114800"/>
                </a:lnTo>
                <a:lnTo>
                  <a:pt x="0" y="0"/>
                </a:lnTo>
                <a:lnTo>
                  <a:pt x="4848071" y="0"/>
                </a:lnTo>
                <a:lnTo>
                  <a:pt x="4848071" y="4114800"/>
                </a:lnTo>
                <a:close/>
              </a:path>
            </a:pathLst>
          </a:custGeom>
          <a:blipFill rotWithShape="1">
            <a:blip r:embed="rId3">
              <a:alphaModFix amt="50000"/>
            </a:blip>
            <a:stretch>
              <a:fillRect b="0" l="0" r="0" t="0"/>
            </a:stretch>
          </a:blipFill>
          <a:ln>
            <a:noFill/>
          </a:ln>
        </p:spPr>
      </p:sp>
      <p:sp>
        <p:nvSpPr>
          <p:cNvPr id="166" name="Google Shape;166;p7"/>
          <p:cNvSpPr/>
          <p:nvPr/>
        </p:nvSpPr>
        <p:spPr>
          <a:xfrm flipH="1" rot="10800000">
            <a:off x="0" y="-57150"/>
            <a:ext cx="3657759" cy="3657759"/>
          </a:xfrm>
          <a:custGeom>
            <a:rect b="b" l="l" r="r" t="t"/>
            <a:pathLst>
              <a:path extrusionOk="0" h="3657759" w="3657759">
                <a:moveTo>
                  <a:pt x="0" y="3657759"/>
                </a:moveTo>
                <a:lnTo>
                  <a:pt x="3657759" y="3657759"/>
                </a:lnTo>
                <a:lnTo>
                  <a:pt x="3657759" y="0"/>
                </a:lnTo>
                <a:lnTo>
                  <a:pt x="0" y="0"/>
                </a:lnTo>
                <a:lnTo>
                  <a:pt x="0" y="3657759"/>
                </a:lnTo>
                <a:close/>
              </a:path>
            </a:pathLst>
          </a:custGeom>
          <a:blipFill rotWithShape="1">
            <a:blip r:embed="rId4">
              <a:alphaModFix/>
            </a:blip>
            <a:stretch>
              <a:fillRect b="0" l="0" r="0" t="0"/>
            </a:stretch>
          </a:blipFill>
          <a:ln>
            <a:noFill/>
          </a:ln>
        </p:spPr>
      </p:sp>
      <p:grpSp>
        <p:nvGrpSpPr>
          <p:cNvPr id="167" name="Google Shape;167;p7"/>
          <p:cNvGrpSpPr/>
          <p:nvPr/>
        </p:nvGrpSpPr>
        <p:grpSpPr>
          <a:xfrm>
            <a:off x="1028700" y="922658"/>
            <a:ext cx="16230600" cy="8335642"/>
            <a:chOff x="0" y="-38100"/>
            <a:chExt cx="4274726" cy="2195395"/>
          </a:xfrm>
        </p:grpSpPr>
        <p:sp>
          <p:nvSpPr>
            <p:cNvPr id="168" name="Google Shape;168;p7"/>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0" name="Google Shape;170;p7"/>
          <p:cNvSpPr/>
          <p:nvPr/>
        </p:nvSpPr>
        <p:spPr>
          <a:xfrm>
            <a:off x="2332726" y="3135295"/>
            <a:ext cx="13622549" cy="5094305"/>
          </a:xfrm>
          <a:custGeom>
            <a:rect b="b" l="l" r="r" t="t"/>
            <a:pathLst>
              <a:path extrusionOk="0" h="5094305" w="13622549">
                <a:moveTo>
                  <a:pt x="0" y="0"/>
                </a:moveTo>
                <a:lnTo>
                  <a:pt x="13622548" y="0"/>
                </a:lnTo>
                <a:lnTo>
                  <a:pt x="13622548" y="5094305"/>
                </a:lnTo>
                <a:lnTo>
                  <a:pt x="0" y="5094305"/>
                </a:lnTo>
                <a:lnTo>
                  <a:pt x="0" y="0"/>
                </a:lnTo>
                <a:close/>
              </a:path>
            </a:pathLst>
          </a:custGeom>
          <a:blipFill rotWithShape="1">
            <a:blip r:embed="rId5">
              <a:alphaModFix/>
            </a:blip>
            <a:stretch>
              <a:fillRect b="0" l="0" r="0" t="0"/>
            </a:stretch>
          </a:blipFill>
          <a:ln>
            <a:noFill/>
          </a:ln>
        </p:spPr>
      </p:sp>
      <p:sp>
        <p:nvSpPr>
          <p:cNvPr id="171" name="Google Shape;171;p7"/>
          <p:cNvSpPr txBox="1"/>
          <p:nvPr/>
        </p:nvSpPr>
        <p:spPr>
          <a:xfrm>
            <a:off x="1599139" y="1746251"/>
            <a:ext cx="9075960"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Data Preparation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175" name="Shape 175"/>
        <p:cNvGrpSpPr/>
        <p:nvPr/>
      </p:nvGrpSpPr>
      <p:grpSpPr>
        <a:xfrm>
          <a:off x="0" y="0"/>
          <a:ext cx="0" cy="0"/>
          <a:chOff x="0" y="0"/>
          <a:chExt cx="0" cy="0"/>
        </a:xfrm>
      </p:grpSpPr>
      <p:sp>
        <p:nvSpPr>
          <p:cNvPr id="176" name="Google Shape;176;p8"/>
          <p:cNvSpPr/>
          <p:nvPr/>
        </p:nvSpPr>
        <p:spPr>
          <a:xfrm>
            <a:off x="0" y="6172200"/>
            <a:ext cx="4848071" cy="4114800"/>
          </a:xfrm>
          <a:custGeom>
            <a:rect b="b" l="l" r="r" t="t"/>
            <a:pathLst>
              <a:path extrusionOk="0" h="4114800" w="4848071">
                <a:moveTo>
                  <a:pt x="0" y="0"/>
                </a:moveTo>
                <a:lnTo>
                  <a:pt x="4848071" y="0"/>
                </a:lnTo>
                <a:lnTo>
                  <a:pt x="4848071" y="4114800"/>
                </a:lnTo>
                <a:lnTo>
                  <a:pt x="0" y="4114800"/>
                </a:lnTo>
                <a:lnTo>
                  <a:pt x="0" y="0"/>
                </a:lnTo>
                <a:close/>
              </a:path>
            </a:pathLst>
          </a:custGeom>
          <a:blipFill rotWithShape="1">
            <a:blip r:embed="rId3">
              <a:alphaModFix amt="51000"/>
            </a:blip>
            <a:stretch>
              <a:fillRect b="0" l="0" r="0" t="0"/>
            </a:stretch>
          </a:blipFill>
          <a:ln>
            <a:noFill/>
          </a:ln>
        </p:spPr>
      </p:sp>
      <p:sp>
        <p:nvSpPr>
          <p:cNvPr id="177" name="Google Shape;177;p8"/>
          <p:cNvSpPr/>
          <p:nvPr/>
        </p:nvSpPr>
        <p:spPr>
          <a:xfrm flipH="1">
            <a:off x="14630241" y="6629241"/>
            <a:ext cx="3657759" cy="3657759"/>
          </a:xfrm>
          <a:custGeom>
            <a:rect b="b" l="l" r="r" t="t"/>
            <a:pathLst>
              <a:path extrusionOk="0" h="3657759" w="3657759">
                <a:moveTo>
                  <a:pt x="3657759" y="0"/>
                </a:moveTo>
                <a:lnTo>
                  <a:pt x="0" y="0"/>
                </a:lnTo>
                <a:lnTo>
                  <a:pt x="0" y="3657759"/>
                </a:lnTo>
                <a:lnTo>
                  <a:pt x="3657759" y="3657759"/>
                </a:lnTo>
                <a:lnTo>
                  <a:pt x="3657759" y="0"/>
                </a:lnTo>
                <a:close/>
              </a:path>
            </a:pathLst>
          </a:custGeom>
          <a:blipFill rotWithShape="1">
            <a:blip r:embed="rId4">
              <a:alphaModFix/>
            </a:blip>
            <a:stretch>
              <a:fillRect b="0" l="0" r="0" t="0"/>
            </a:stretch>
          </a:blipFill>
          <a:ln>
            <a:noFill/>
          </a:ln>
        </p:spPr>
      </p:sp>
      <p:sp>
        <p:nvSpPr>
          <p:cNvPr id="178" name="Google Shape;178;p8"/>
          <p:cNvSpPr/>
          <p:nvPr/>
        </p:nvSpPr>
        <p:spPr>
          <a:xfrm rot="10800000">
            <a:off x="13439929" y="0"/>
            <a:ext cx="4848071" cy="4114800"/>
          </a:xfrm>
          <a:custGeom>
            <a:rect b="b" l="l" r="r" t="t"/>
            <a:pathLst>
              <a:path extrusionOk="0" h="4114800" w="4848071">
                <a:moveTo>
                  <a:pt x="4848071" y="4114800"/>
                </a:moveTo>
                <a:lnTo>
                  <a:pt x="0" y="4114800"/>
                </a:lnTo>
                <a:lnTo>
                  <a:pt x="0" y="0"/>
                </a:lnTo>
                <a:lnTo>
                  <a:pt x="4848071" y="0"/>
                </a:lnTo>
                <a:lnTo>
                  <a:pt x="4848071" y="4114800"/>
                </a:lnTo>
                <a:close/>
              </a:path>
            </a:pathLst>
          </a:custGeom>
          <a:blipFill rotWithShape="1">
            <a:blip r:embed="rId3">
              <a:alphaModFix amt="50000"/>
            </a:blip>
            <a:stretch>
              <a:fillRect b="0" l="0" r="0" t="0"/>
            </a:stretch>
          </a:blipFill>
          <a:ln>
            <a:noFill/>
          </a:ln>
        </p:spPr>
      </p:sp>
      <p:sp>
        <p:nvSpPr>
          <p:cNvPr id="179" name="Google Shape;179;p8"/>
          <p:cNvSpPr/>
          <p:nvPr/>
        </p:nvSpPr>
        <p:spPr>
          <a:xfrm flipH="1" rot="10800000">
            <a:off x="0" y="-57150"/>
            <a:ext cx="3657759" cy="3657759"/>
          </a:xfrm>
          <a:custGeom>
            <a:rect b="b" l="l" r="r" t="t"/>
            <a:pathLst>
              <a:path extrusionOk="0" h="3657759" w="3657759">
                <a:moveTo>
                  <a:pt x="0" y="3657759"/>
                </a:moveTo>
                <a:lnTo>
                  <a:pt x="3657759" y="3657759"/>
                </a:lnTo>
                <a:lnTo>
                  <a:pt x="3657759" y="0"/>
                </a:lnTo>
                <a:lnTo>
                  <a:pt x="0" y="0"/>
                </a:lnTo>
                <a:lnTo>
                  <a:pt x="0" y="3657759"/>
                </a:lnTo>
                <a:close/>
              </a:path>
            </a:pathLst>
          </a:custGeom>
          <a:blipFill rotWithShape="1">
            <a:blip r:embed="rId4">
              <a:alphaModFix/>
            </a:blip>
            <a:stretch>
              <a:fillRect b="0" l="0" r="0" t="0"/>
            </a:stretch>
          </a:blipFill>
          <a:ln>
            <a:noFill/>
          </a:ln>
        </p:spPr>
      </p:sp>
      <p:grpSp>
        <p:nvGrpSpPr>
          <p:cNvPr id="180" name="Google Shape;180;p8"/>
          <p:cNvGrpSpPr/>
          <p:nvPr/>
        </p:nvGrpSpPr>
        <p:grpSpPr>
          <a:xfrm>
            <a:off x="1028700" y="922658"/>
            <a:ext cx="16230600" cy="8335642"/>
            <a:chOff x="0" y="-38100"/>
            <a:chExt cx="4274726" cy="2195395"/>
          </a:xfrm>
        </p:grpSpPr>
        <p:sp>
          <p:nvSpPr>
            <p:cNvPr id="181" name="Google Shape;181;p8"/>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3" name="Google Shape;183;p8"/>
          <p:cNvSpPr/>
          <p:nvPr/>
        </p:nvSpPr>
        <p:spPr>
          <a:xfrm>
            <a:off x="10419237" y="2384623"/>
            <a:ext cx="6461919" cy="6073498"/>
          </a:xfrm>
          <a:custGeom>
            <a:rect b="b" l="l" r="r" t="t"/>
            <a:pathLst>
              <a:path extrusionOk="0" h="6073498" w="6461919">
                <a:moveTo>
                  <a:pt x="0" y="0"/>
                </a:moveTo>
                <a:lnTo>
                  <a:pt x="6461920" y="0"/>
                </a:lnTo>
                <a:lnTo>
                  <a:pt x="6461920" y="6073498"/>
                </a:lnTo>
                <a:lnTo>
                  <a:pt x="0" y="6073498"/>
                </a:lnTo>
                <a:lnTo>
                  <a:pt x="0" y="0"/>
                </a:lnTo>
                <a:close/>
              </a:path>
            </a:pathLst>
          </a:custGeom>
          <a:blipFill rotWithShape="1">
            <a:blip r:embed="rId5">
              <a:alphaModFix/>
            </a:blip>
            <a:stretch>
              <a:fillRect b="0" l="0" r="0" t="0"/>
            </a:stretch>
          </a:blipFill>
          <a:ln>
            <a:noFill/>
          </a:ln>
        </p:spPr>
      </p:sp>
      <p:sp>
        <p:nvSpPr>
          <p:cNvPr id="184" name="Google Shape;184;p8"/>
          <p:cNvSpPr txBox="1"/>
          <p:nvPr/>
        </p:nvSpPr>
        <p:spPr>
          <a:xfrm>
            <a:off x="1599139" y="1746251"/>
            <a:ext cx="9075960"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Data Preparation</a:t>
            </a:r>
            <a:endParaRPr/>
          </a:p>
        </p:txBody>
      </p:sp>
      <p:sp>
        <p:nvSpPr>
          <p:cNvPr id="185" name="Google Shape;185;p8"/>
          <p:cNvSpPr txBox="1"/>
          <p:nvPr/>
        </p:nvSpPr>
        <p:spPr>
          <a:xfrm>
            <a:off x="1323029" y="2844844"/>
            <a:ext cx="9352069" cy="58483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14274E"/>
                </a:solidFill>
                <a:latin typeface="Arial"/>
                <a:ea typeface="Arial"/>
                <a:cs typeface="Arial"/>
                <a:sym typeface="Arial"/>
              </a:rPr>
              <a:t>Phân tích đặc trưng dữ liệu</a:t>
            </a:r>
            <a:endParaRPr/>
          </a:p>
          <a:p>
            <a:pPr indent="-323850" lvl="1" marL="647700" marR="0" rtl="0" algn="l">
              <a:lnSpc>
                <a:spcPct val="140000"/>
              </a:lnSpc>
              <a:spcBef>
                <a:spcPts val="0"/>
              </a:spcBef>
              <a:spcAft>
                <a:spcPts val="0"/>
              </a:spcAft>
              <a:buClr>
                <a:srgbClr val="14274E"/>
              </a:buClr>
              <a:buSzPts val="3000"/>
              <a:buFont typeface="Arial"/>
              <a:buChar char="•"/>
            </a:pPr>
            <a:r>
              <a:rPr b="0" i="0" lang="en-US" sz="3000" u="none" cap="none" strike="noStrike">
                <a:solidFill>
                  <a:srgbClr val="14274E"/>
                </a:solidFill>
                <a:latin typeface="Arial"/>
                <a:ea typeface="Arial"/>
                <a:cs typeface="Arial"/>
                <a:sym typeface="Arial"/>
              </a:rPr>
              <a:t>Mỗi phương tiện được biểu diễn qua tọa độ trung tâm, kích thước bounding box, và nhãn phân loại.</a:t>
            </a:r>
            <a:endParaRPr/>
          </a:p>
          <a:p>
            <a:pPr indent="-323850" lvl="1" marL="647700" marR="0" rtl="0" algn="l">
              <a:lnSpc>
                <a:spcPct val="140000"/>
              </a:lnSpc>
              <a:spcBef>
                <a:spcPts val="0"/>
              </a:spcBef>
              <a:spcAft>
                <a:spcPts val="0"/>
              </a:spcAft>
              <a:buClr>
                <a:srgbClr val="14274E"/>
              </a:buClr>
              <a:buSzPts val="3000"/>
              <a:buFont typeface="Arial"/>
              <a:buChar char="•"/>
            </a:pPr>
            <a:r>
              <a:rPr b="0" i="0" lang="en-US" sz="3000" u="none" cap="none" strike="noStrike">
                <a:solidFill>
                  <a:srgbClr val="14274E"/>
                </a:solidFill>
                <a:latin typeface="Arial"/>
                <a:ea typeface="Arial"/>
                <a:cs typeface="Arial"/>
                <a:sym typeface="Arial"/>
              </a:rPr>
              <a:t>Ví dụ:</a:t>
            </a:r>
            <a:endParaRPr/>
          </a:p>
          <a:p>
            <a:pPr indent="-431800" lvl="2" marL="1295400" marR="0" rtl="0" algn="l">
              <a:lnSpc>
                <a:spcPct val="140000"/>
              </a:lnSpc>
              <a:spcBef>
                <a:spcPts val="0"/>
              </a:spcBef>
              <a:spcAft>
                <a:spcPts val="0"/>
              </a:spcAft>
              <a:buClr>
                <a:srgbClr val="14274E"/>
              </a:buClr>
              <a:buSzPts val="3000"/>
              <a:buFont typeface="Arial"/>
              <a:buChar char="⚬"/>
            </a:pPr>
            <a:r>
              <a:rPr b="0" i="0" lang="en-US" sz="3000" u="none" cap="none" strike="noStrike">
                <a:solidFill>
                  <a:srgbClr val="14274E"/>
                </a:solidFill>
                <a:latin typeface="Arial"/>
                <a:ea typeface="Arial"/>
                <a:cs typeface="Arial"/>
                <a:sym typeface="Arial"/>
              </a:rPr>
              <a:t>Xe tải (Class 2): Trung tâm (0.426, 0.098), Kích thước (0.070, 0.188).</a:t>
            </a:r>
            <a:endParaRPr/>
          </a:p>
          <a:p>
            <a:pPr indent="-431800" lvl="2" marL="1295400" marR="0" rtl="0" algn="l">
              <a:lnSpc>
                <a:spcPct val="140000"/>
              </a:lnSpc>
              <a:spcBef>
                <a:spcPts val="0"/>
              </a:spcBef>
              <a:spcAft>
                <a:spcPts val="0"/>
              </a:spcAft>
              <a:buClr>
                <a:srgbClr val="14274E"/>
              </a:buClr>
              <a:buSzPts val="3000"/>
              <a:buFont typeface="Arial"/>
              <a:buChar char="⚬"/>
            </a:pPr>
            <a:r>
              <a:rPr b="0" i="0" lang="en-US" sz="3000" u="none" cap="none" strike="noStrike">
                <a:solidFill>
                  <a:srgbClr val="14274E"/>
                </a:solidFill>
                <a:latin typeface="Arial"/>
                <a:ea typeface="Arial"/>
                <a:cs typeface="Arial"/>
                <a:sym typeface="Arial"/>
              </a:rPr>
              <a:t>Xe ô tô (Class 0): Trung tâm (0.159, 0.648), Kích thước (0.159, 0.249).</a:t>
            </a:r>
            <a:endParaRPr/>
          </a:p>
          <a:p>
            <a:pPr indent="-323850" lvl="1" marL="647700" marR="0" rtl="0" algn="l">
              <a:lnSpc>
                <a:spcPct val="140000"/>
              </a:lnSpc>
              <a:spcBef>
                <a:spcPts val="0"/>
              </a:spcBef>
              <a:spcAft>
                <a:spcPts val="0"/>
              </a:spcAft>
              <a:buClr>
                <a:srgbClr val="14274E"/>
              </a:buClr>
              <a:buSzPts val="3000"/>
              <a:buFont typeface="Arial"/>
              <a:buChar char="•"/>
            </a:pPr>
            <a:r>
              <a:rPr b="0" i="0" lang="en-US" sz="3000" u="none" cap="none" strike="noStrike">
                <a:solidFill>
                  <a:srgbClr val="14274E"/>
                </a:solidFill>
                <a:latin typeface="Arial"/>
                <a:ea typeface="Arial"/>
                <a:cs typeface="Arial"/>
                <a:sym typeface="Arial"/>
              </a:rPr>
              <a:t>Những thông tin này giúp huấn luyện mô hình phát hiện và phân loại phương tiện chính xác hơn.</a:t>
            </a:r>
            <a:endParaRPr/>
          </a:p>
          <a:p>
            <a:pPr indent="0" lvl="0" marL="0" marR="0" rtl="0" algn="l">
              <a:lnSpc>
                <a:spcPct val="140000"/>
              </a:lnSpc>
              <a:spcBef>
                <a:spcPts val="0"/>
              </a:spcBef>
              <a:spcAft>
                <a:spcPts val="0"/>
              </a:spcAft>
              <a:buNone/>
            </a:pPr>
            <a:r>
              <a:t/>
            </a:r>
            <a:endParaRPr b="0" i="0" sz="3000" u="none" cap="none" strike="noStrike">
              <a:solidFill>
                <a:srgbClr val="14274E"/>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74E"/>
        </a:solidFill>
      </p:bgPr>
    </p:bg>
    <p:spTree>
      <p:nvGrpSpPr>
        <p:cNvPr id="189" name="Shape 189"/>
        <p:cNvGrpSpPr/>
        <p:nvPr/>
      </p:nvGrpSpPr>
      <p:grpSpPr>
        <a:xfrm>
          <a:off x="0" y="0"/>
          <a:ext cx="0" cy="0"/>
          <a:chOff x="0" y="0"/>
          <a:chExt cx="0" cy="0"/>
        </a:xfrm>
      </p:grpSpPr>
      <p:sp>
        <p:nvSpPr>
          <p:cNvPr id="190" name="Google Shape;190;p9"/>
          <p:cNvSpPr/>
          <p:nvPr/>
        </p:nvSpPr>
        <p:spPr>
          <a:xfrm rot="10800000">
            <a:off x="14173200" y="-57150"/>
            <a:ext cx="4114800" cy="4114800"/>
          </a:xfrm>
          <a:custGeom>
            <a:rect b="b" l="l" r="r" t="t"/>
            <a:pathLst>
              <a:path extrusionOk="0" h="4114800" w="4114800">
                <a:moveTo>
                  <a:pt x="4114800" y="4114800"/>
                </a:moveTo>
                <a:lnTo>
                  <a:pt x="0" y="4114800"/>
                </a:lnTo>
                <a:lnTo>
                  <a:pt x="0" y="0"/>
                </a:lnTo>
                <a:lnTo>
                  <a:pt x="4114800" y="0"/>
                </a:lnTo>
                <a:lnTo>
                  <a:pt x="4114800" y="4114800"/>
                </a:lnTo>
                <a:close/>
              </a:path>
            </a:pathLst>
          </a:custGeom>
          <a:blipFill rotWithShape="1">
            <a:blip r:embed="rId3">
              <a:alphaModFix/>
            </a:blip>
            <a:stretch>
              <a:fillRect b="0" l="0" r="0" t="0"/>
            </a:stretch>
          </a:blipFill>
          <a:ln>
            <a:noFill/>
          </a:ln>
        </p:spPr>
      </p:sp>
      <p:sp>
        <p:nvSpPr>
          <p:cNvPr id="191" name="Google Shape;191;p9"/>
          <p:cNvSpPr/>
          <p:nvPr/>
        </p:nvSpPr>
        <p:spPr>
          <a:xfrm>
            <a:off x="0" y="622935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grpSp>
        <p:nvGrpSpPr>
          <p:cNvPr id="192" name="Google Shape;192;p9"/>
          <p:cNvGrpSpPr/>
          <p:nvPr/>
        </p:nvGrpSpPr>
        <p:grpSpPr>
          <a:xfrm>
            <a:off x="1028700" y="922658"/>
            <a:ext cx="16230600" cy="8335642"/>
            <a:chOff x="0" y="-38100"/>
            <a:chExt cx="4274726" cy="2195395"/>
          </a:xfrm>
        </p:grpSpPr>
        <p:sp>
          <p:nvSpPr>
            <p:cNvPr id="193" name="Google Shape;193;p9"/>
            <p:cNvSpPr/>
            <p:nvPr/>
          </p:nvSpPr>
          <p:spPr>
            <a:xfrm>
              <a:off x="0" y="0"/>
              <a:ext cx="4274726" cy="2157295"/>
            </a:xfrm>
            <a:custGeom>
              <a:rect b="b" l="l" r="r" t="t"/>
              <a:pathLst>
                <a:path extrusionOk="0" h="2157295" w="4274726">
                  <a:moveTo>
                    <a:pt x="24327" y="0"/>
                  </a:moveTo>
                  <a:lnTo>
                    <a:pt x="4250399" y="0"/>
                  </a:lnTo>
                  <a:cubicBezTo>
                    <a:pt x="4263834" y="0"/>
                    <a:pt x="4274726" y="10891"/>
                    <a:pt x="4274726" y="24327"/>
                  </a:cubicBezTo>
                  <a:lnTo>
                    <a:pt x="4274726" y="2132968"/>
                  </a:lnTo>
                  <a:cubicBezTo>
                    <a:pt x="4274726" y="2146404"/>
                    <a:pt x="4263834" y="2157295"/>
                    <a:pt x="4250399" y="2157295"/>
                  </a:cubicBezTo>
                  <a:lnTo>
                    <a:pt x="24327" y="2157295"/>
                  </a:lnTo>
                  <a:cubicBezTo>
                    <a:pt x="17875" y="2157295"/>
                    <a:pt x="11687" y="2154732"/>
                    <a:pt x="7125" y="2150170"/>
                  </a:cubicBezTo>
                  <a:cubicBezTo>
                    <a:pt x="2563" y="2145608"/>
                    <a:pt x="0" y="2139420"/>
                    <a:pt x="0" y="2132968"/>
                  </a:cubicBezTo>
                  <a:lnTo>
                    <a:pt x="0" y="24327"/>
                  </a:lnTo>
                  <a:cubicBezTo>
                    <a:pt x="0" y="10891"/>
                    <a:pt x="10891" y="0"/>
                    <a:pt x="24327" y="0"/>
                  </a:cubicBezTo>
                  <a:close/>
                </a:path>
              </a:pathLst>
            </a:custGeom>
            <a:solidFill>
              <a:srgbClr val="F1F6F9"/>
            </a:solidFill>
            <a:ln cap="rnd" cmpd="sng" w="133350">
              <a:solidFill>
                <a:srgbClr val="3948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txBox="1"/>
            <p:nvPr/>
          </p:nvSpPr>
          <p:spPr>
            <a:xfrm>
              <a:off x="0" y="-38100"/>
              <a:ext cx="4274726" cy="21953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5" name="Google Shape;195;p9"/>
          <p:cNvSpPr txBox="1"/>
          <p:nvPr/>
        </p:nvSpPr>
        <p:spPr>
          <a:xfrm>
            <a:off x="1599139" y="1689101"/>
            <a:ext cx="6933192" cy="955674"/>
          </a:xfrm>
          <a:prstGeom prst="rect">
            <a:avLst/>
          </a:prstGeom>
          <a:noFill/>
          <a:ln>
            <a:noFill/>
          </a:ln>
        </p:spPr>
        <p:txBody>
          <a:bodyPr anchorCtr="0" anchor="t" bIns="0" lIns="0" spcFirstLastPara="1" rIns="0" wrap="square" tIns="0">
            <a:spAutoFit/>
          </a:bodyPr>
          <a:lstStyle/>
          <a:p>
            <a:pPr indent="0" lvl="0" marL="0" marR="0" rtl="0" algn="just">
              <a:lnSpc>
                <a:spcPct val="79997"/>
              </a:lnSpc>
              <a:spcBef>
                <a:spcPts val="0"/>
              </a:spcBef>
              <a:spcAft>
                <a:spcPts val="0"/>
              </a:spcAft>
              <a:buNone/>
            </a:pPr>
            <a:r>
              <a:rPr b="1" i="0" lang="en-US" sz="8499" u="none" cap="none" strike="noStrike">
                <a:solidFill>
                  <a:srgbClr val="14274E"/>
                </a:solidFill>
                <a:latin typeface="Proxima Nova Extrabold"/>
                <a:ea typeface="Proxima Nova Extrabold"/>
                <a:cs typeface="Proxima Nova Extrabold"/>
                <a:sym typeface="Proxima Nova Extrabold"/>
              </a:rPr>
              <a:t>Methodology</a:t>
            </a:r>
            <a:endParaRPr/>
          </a:p>
        </p:txBody>
      </p:sp>
      <p:sp>
        <p:nvSpPr>
          <p:cNvPr id="196" name="Google Shape;196;p9"/>
          <p:cNvSpPr txBox="1"/>
          <p:nvPr/>
        </p:nvSpPr>
        <p:spPr>
          <a:xfrm>
            <a:off x="1632484" y="2886725"/>
            <a:ext cx="15023032" cy="5664454"/>
          </a:xfrm>
          <a:prstGeom prst="rect">
            <a:avLst/>
          </a:prstGeom>
          <a:noFill/>
          <a:ln>
            <a:noFill/>
          </a:ln>
        </p:spPr>
        <p:txBody>
          <a:bodyPr anchorCtr="0" anchor="t" bIns="0" lIns="0" spcFirstLastPara="1" rIns="0" wrap="square" tIns="0">
            <a:spAutoFit/>
          </a:bodyPr>
          <a:lstStyle/>
          <a:p>
            <a:pPr indent="0" lvl="0" marL="0" marR="0" rtl="0" algn="l">
              <a:lnSpc>
                <a:spcPct val="167019"/>
              </a:lnSpc>
              <a:spcBef>
                <a:spcPts val="0"/>
              </a:spcBef>
              <a:spcAft>
                <a:spcPts val="0"/>
              </a:spcAft>
              <a:buNone/>
            </a:pPr>
            <a:r>
              <a:rPr b="0" i="0" lang="en-US" sz="3399" u="none" cap="none" strike="noStrike">
                <a:solidFill>
                  <a:srgbClr val="14274E"/>
                </a:solidFill>
                <a:latin typeface="Arial"/>
                <a:ea typeface="Arial"/>
                <a:cs typeface="Arial"/>
                <a:sym typeface="Arial"/>
              </a:rPr>
              <a:t>Chuyển đổi ảnh ban ngày thành ban đêm bằng CycleGAN</a:t>
            </a:r>
            <a:endParaRPr/>
          </a:p>
          <a:p>
            <a:pPr indent="-367030" lvl="1" marL="734059" marR="0" rtl="0" algn="l">
              <a:lnSpc>
                <a:spcPct val="167019"/>
              </a:lnSpc>
              <a:spcBef>
                <a:spcPts val="0"/>
              </a:spcBef>
              <a:spcAft>
                <a:spcPts val="0"/>
              </a:spcAft>
              <a:buClr>
                <a:srgbClr val="14274E"/>
              </a:buClr>
              <a:buSzPts val="3399"/>
              <a:buFont typeface="Arial"/>
              <a:buChar char="•"/>
            </a:pPr>
            <a:r>
              <a:rPr b="0" i="0" lang="en-US" sz="3399" u="none" cap="none" strike="noStrike">
                <a:solidFill>
                  <a:srgbClr val="14274E"/>
                </a:solidFill>
                <a:latin typeface="Arial"/>
                <a:ea typeface="Arial"/>
                <a:cs typeface="Arial"/>
                <a:sym typeface="Arial"/>
              </a:rPr>
              <a:t>CycleGAN là một mô hình Generative Adversarial Network (GAN) giúp chuyển đổi ảnh không cần dữ liệu ghép đôi.</a:t>
            </a:r>
            <a:endParaRPr/>
          </a:p>
          <a:p>
            <a:pPr indent="-367030" lvl="1" marL="734059" marR="0" rtl="0" algn="l">
              <a:lnSpc>
                <a:spcPct val="167019"/>
              </a:lnSpc>
              <a:spcBef>
                <a:spcPts val="0"/>
              </a:spcBef>
              <a:spcAft>
                <a:spcPts val="0"/>
              </a:spcAft>
              <a:buClr>
                <a:srgbClr val="14274E"/>
              </a:buClr>
              <a:buSzPts val="3399"/>
              <a:buFont typeface="Arial"/>
              <a:buChar char="•"/>
            </a:pPr>
            <a:r>
              <a:rPr b="0" i="0" lang="en-US" sz="3399" u="none" cap="none" strike="noStrike">
                <a:solidFill>
                  <a:srgbClr val="14274E"/>
                </a:solidFill>
                <a:latin typeface="Arial"/>
                <a:ea typeface="Arial"/>
                <a:cs typeface="Arial"/>
                <a:sym typeface="Arial"/>
              </a:rPr>
              <a:t>CycleGAN bao gồm hai cặp Generator - Discriminator, hoạt động theo nguyên tắc bảo toàn nội dung gốc trong khi thay đổi điều kiện ánh sáng.</a:t>
            </a:r>
            <a:endParaRPr/>
          </a:p>
          <a:p>
            <a:pPr indent="-367030" lvl="1" marL="734059" marR="0" rtl="0" algn="l">
              <a:lnSpc>
                <a:spcPct val="167019"/>
              </a:lnSpc>
              <a:spcBef>
                <a:spcPts val="0"/>
              </a:spcBef>
              <a:spcAft>
                <a:spcPts val="0"/>
              </a:spcAft>
              <a:buClr>
                <a:srgbClr val="14274E"/>
              </a:buClr>
              <a:buSzPts val="3399"/>
              <a:buFont typeface="Arial"/>
              <a:buChar char="•"/>
            </a:pPr>
            <a:r>
              <a:rPr b="0" i="0" lang="en-US" sz="3399" u="none" cap="none" strike="noStrike">
                <a:solidFill>
                  <a:srgbClr val="14274E"/>
                </a:solidFill>
                <a:latin typeface="Arial"/>
                <a:ea typeface="Arial"/>
                <a:cs typeface="Arial"/>
                <a:sym typeface="Arial"/>
              </a:rPr>
              <a:t>Mô hình được huấn luyện với Cycle Consistency Loss để đảm bảo ảnh giữ nguyên đặc điểm ban đầu.</a:t>
            </a:r>
            <a:endParaRPr/>
          </a:p>
          <a:p>
            <a:pPr indent="0" lvl="0" marL="0" marR="0" rtl="0" algn="l">
              <a:lnSpc>
                <a:spcPct val="167019"/>
              </a:lnSpc>
              <a:spcBef>
                <a:spcPts val="0"/>
              </a:spcBef>
              <a:spcAft>
                <a:spcPts val="0"/>
              </a:spcAft>
              <a:buNone/>
            </a:pPr>
            <a:r>
              <a:t/>
            </a:r>
            <a:endParaRPr b="0" i="0" sz="3399" u="none" cap="none" strike="noStrike">
              <a:solidFill>
                <a:srgbClr val="14274E"/>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